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Raleway"/>
      <p:regular r:id="rId79"/>
      <p:bold r:id="rId80"/>
      <p:italic r:id="rId81"/>
      <p:boldItalic r:id="rId82"/>
    </p:embeddedFont>
    <p:embeddedFont>
      <p:font typeface="Lato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5DDD76-1B65-4C60-8E94-9A2991235D9A}">
  <a:tblStyle styleId="{F05DDD76-1B65-4C60-8E94-9A2991235D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ato-bold.fntdata"/><Relationship Id="rId83" Type="http://schemas.openxmlformats.org/officeDocument/2006/relationships/font" Target="fonts/Lato-regular.fntdata"/><Relationship Id="rId42" Type="http://schemas.openxmlformats.org/officeDocument/2006/relationships/slide" Target="slides/slide36.xml"/><Relationship Id="rId86" Type="http://schemas.openxmlformats.org/officeDocument/2006/relationships/font" Target="fonts/Lato-boldItalic.fntdata"/><Relationship Id="rId41" Type="http://schemas.openxmlformats.org/officeDocument/2006/relationships/slide" Target="slides/slide35.xml"/><Relationship Id="rId85" Type="http://schemas.openxmlformats.org/officeDocument/2006/relationships/font" Target="fonts/Lato-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aleway-bold.fntdata"/><Relationship Id="rId82" Type="http://schemas.openxmlformats.org/officeDocument/2006/relationships/font" Target="fonts/Raleway-boldItalic.fntdata"/><Relationship Id="rId81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aleway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3e47deb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3e47deb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3e47deb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3e47deb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Según Commers[COM]:Un </a:t>
            </a:r>
            <a:r>
              <a:rPr b="1" lang="en">
                <a:solidFill>
                  <a:schemeClr val="dk1"/>
                </a:solidFill>
              </a:rPr>
              <a:t>sistema operativo</a:t>
            </a:r>
            <a:r>
              <a:rPr lang="en">
                <a:solidFill>
                  <a:schemeClr val="dk1"/>
                </a:solidFill>
              </a:rPr>
              <a:t> está diseñado para </a:t>
            </a:r>
            <a:r>
              <a:rPr b="1" lang="en">
                <a:solidFill>
                  <a:schemeClr val="dk1"/>
                </a:solidFill>
              </a:rPr>
              <a:t>ocultar</a:t>
            </a:r>
            <a:r>
              <a:rPr lang="en">
                <a:solidFill>
                  <a:schemeClr val="dk1"/>
                </a:solidFill>
              </a:rPr>
              <a:t> detalles de </a:t>
            </a:r>
            <a:r>
              <a:rPr b="1" lang="en">
                <a:solidFill>
                  <a:schemeClr val="dk1"/>
                </a:solidFill>
              </a:rPr>
              <a:t>hardware de bajo nivel</a:t>
            </a:r>
            <a:r>
              <a:rPr lang="en">
                <a:solidFill>
                  <a:schemeClr val="dk1"/>
                </a:solidFill>
              </a:rPr>
              <a:t> y para crear una </a:t>
            </a:r>
            <a:r>
              <a:rPr b="1" lang="en">
                <a:solidFill>
                  <a:schemeClr val="dk1"/>
                </a:solidFill>
              </a:rPr>
              <a:t>máquina abstracta</a:t>
            </a:r>
            <a:r>
              <a:rPr lang="en">
                <a:solidFill>
                  <a:schemeClr val="dk1"/>
                </a:solidFill>
              </a:rPr>
              <a:t> que le proporcione a las </a:t>
            </a:r>
            <a:r>
              <a:rPr b="1" lang="en">
                <a:solidFill>
                  <a:schemeClr val="dk1"/>
                </a:solidFill>
              </a:rPr>
              <a:t>aplicaciones</a:t>
            </a:r>
            <a:r>
              <a:rPr lang="en">
                <a:solidFill>
                  <a:schemeClr val="dk1"/>
                </a:solidFill>
              </a:rPr>
              <a:t> servicios de </a:t>
            </a:r>
            <a:r>
              <a:rPr b="1" lang="en">
                <a:solidFill>
                  <a:schemeClr val="dk1"/>
                </a:solidFill>
              </a:rPr>
              <a:t>alto nivel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Según Maurice Bach [BCH]:El sistema operativo </a:t>
            </a:r>
            <a:r>
              <a:rPr b="1" lang="en">
                <a:solidFill>
                  <a:schemeClr val="dk1"/>
                </a:solidFill>
              </a:rPr>
              <a:t>interactúa directamente con el hardware</a:t>
            </a:r>
            <a:r>
              <a:rPr lang="en">
                <a:solidFill>
                  <a:schemeClr val="dk1"/>
                </a:solidFill>
              </a:rPr>
              <a:t>, proporcionando </a:t>
            </a:r>
            <a:r>
              <a:rPr b="1" lang="en">
                <a:solidFill>
                  <a:schemeClr val="dk1"/>
                </a:solidFill>
              </a:rPr>
              <a:t>servicios comunes</a:t>
            </a:r>
            <a:r>
              <a:rPr lang="en">
                <a:solidFill>
                  <a:schemeClr val="dk1"/>
                </a:solidFill>
              </a:rPr>
              <a:t> a los programas y </a:t>
            </a:r>
            <a:r>
              <a:rPr b="1" lang="en">
                <a:solidFill>
                  <a:schemeClr val="dk1"/>
                </a:solidFill>
              </a:rPr>
              <a:t>aislándolos</a:t>
            </a:r>
            <a:r>
              <a:rPr lang="en">
                <a:solidFill>
                  <a:schemeClr val="dk1"/>
                </a:solidFill>
              </a:rPr>
              <a:t> de idiosincrasia de hardware.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otra definición dada por [STV] : Un Sistema Operativo puede definirse como el </a:t>
            </a:r>
            <a:r>
              <a:rPr b="1" lang="en">
                <a:solidFill>
                  <a:schemeClr val="dk1"/>
                </a:solidFill>
              </a:rPr>
              <a:t>software</a:t>
            </a:r>
            <a:r>
              <a:rPr lang="en">
                <a:solidFill>
                  <a:schemeClr val="dk1"/>
                </a:solidFill>
              </a:rPr>
              <a:t> que </a:t>
            </a:r>
            <a:r>
              <a:rPr b="1" lang="en">
                <a:solidFill>
                  <a:schemeClr val="dk1"/>
                </a:solidFill>
              </a:rPr>
              <a:t>controla</a:t>
            </a:r>
            <a:r>
              <a:rPr lang="en">
                <a:solidFill>
                  <a:schemeClr val="dk1"/>
                </a:solidFill>
              </a:rPr>
              <a:t> los </a:t>
            </a:r>
            <a:r>
              <a:rPr b="1" lang="en">
                <a:solidFill>
                  <a:schemeClr val="dk1"/>
                </a:solidFill>
              </a:rPr>
              <a:t>recursos de hardware</a:t>
            </a:r>
            <a:r>
              <a:rPr lang="en">
                <a:solidFill>
                  <a:schemeClr val="dk1"/>
                </a:solidFill>
              </a:rPr>
              <a:t> de una </a:t>
            </a:r>
            <a:r>
              <a:rPr b="1" lang="en">
                <a:solidFill>
                  <a:schemeClr val="dk1"/>
                </a:solidFill>
              </a:rPr>
              <a:t>computadora</a:t>
            </a:r>
            <a:r>
              <a:rPr lang="en">
                <a:solidFill>
                  <a:schemeClr val="dk1"/>
                </a:solidFill>
              </a:rPr>
              <a:t> y </a:t>
            </a:r>
            <a:r>
              <a:rPr b="1" lang="en">
                <a:solidFill>
                  <a:schemeClr val="dk1"/>
                </a:solidFill>
              </a:rPr>
              <a:t>provee</a:t>
            </a:r>
            <a:r>
              <a:rPr lang="en">
                <a:solidFill>
                  <a:schemeClr val="dk1"/>
                </a:solidFill>
              </a:rPr>
              <a:t> un </a:t>
            </a:r>
            <a:r>
              <a:rPr b="1" lang="en">
                <a:solidFill>
                  <a:schemeClr val="dk1"/>
                </a:solidFill>
              </a:rPr>
              <a:t>ambiente</a:t>
            </a:r>
            <a:r>
              <a:rPr lang="en">
                <a:solidFill>
                  <a:schemeClr val="dk1"/>
                </a:solidFill>
              </a:rPr>
              <a:t> bajo el cual los </a:t>
            </a:r>
            <a:r>
              <a:rPr b="1" lang="en">
                <a:solidFill>
                  <a:schemeClr val="dk1"/>
                </a:solidFill>
              </a:rPr>
              <a:t>programas pueden ejecutarse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7c2ea9d2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7c2ea9d2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Según Commers[COM]:Un </a:t>
            </a:r>
            <a:r>
              <a:rPr b="1" lang="en">
                <a:solidFill>
                  <a:schemeClr val="dk1"/>
                </a:solidFill>
              </a:rPr>
              <a:t>sistema operativo</a:t>
            </a:r>
            <a:r>
              <a:rPr lang="en">
                <a:solidFill>
                  <a:schemeClr val="dk1"/>
                </a:solidFill>
              </a:rPr>
              <a:t> está diseñado para </a:t>
            </a:r>
            <a:r>
              <a:rPr b="1" lang="en">
                <a:solidFill>
                  <a:schemeClr val="dk1"/>
                </a:solidFill>
              </a:rPr>
              <a:t>ocultar</a:t>
            </a:r>
            <a:r>
              <a:rPr lang="en">
                <a:solidFill>
                  <a:schemeClr val="dk1"/>
                </a:solidFill>
              </a:rPr>
              <a:t> detalles de </a:t>
            </a:r>
            <a:r>
              <a:rPr b="1" lang="en">
                <a:solidFill>
                  <a:schemeClr val="dk1"/>
                </a:solidFill>
              </a:rPr>
              <a:t>hardware de bajo nivel</a:t>
            </a:r>
            <a:r>
              <a:rPr lang="en">
                <a:solidFill>
                  <a:schemeClr val="dk1"/>
                </a:solidFill>
              </a:rPr>
              <a:t> y para crear una </a:t>
            </a:r>
            <a:r>
              <a:rPr b="1" lang="en">
                <a:solidFill>
                  <a:schemeClr val="dk1"/>
                </a:solidFill>
              </a:rPr>
              <a:t>máquina abstracta</a:t>
            </a:r>
            <a:r>
              <a:rPr lang="en">
                <a:solidFill>
                  <a:schemeClr val="dk1"/>
                </a:solidFill>
              </a:rPr>
              <a:t> que le proporcione a las </a:t>
            </a:r>
            <a:r>
              <a:rPr b="1" lang="en">
                <a:solidFill>
                  <a:schemeClr val="dk1"/>
                </a:solidFill>
              </a:rPr>
              <a:t>aplicaciones</a:t>
            </a:r>
            <a:r>
              <a:rPr lang="en">
                <a:solidFill>
                  <a:schemeClr val="dk1"/>
                </a:solidFill>
              </a:rPr>
              <a:t> servicios de </a:t>
            </a:r>
            <a:r>
              <a:rPr b="1" lang="en">
                <a:solidFill>
                  <a:schemeClr val="dk1"/>
                </a:solidFill>
              </a:rPr>
              <a:t>alto nivel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Según Maurice Bach [BCH]:El sistema operativo </a:t>
            </a:r>
            <a:r>
              <a:rPr b="1" lang="en">
                <a:solidFill>
                  <a:schemeClr val="dk1"/>
                </a:solidFill>
              </a:rPr>
              <a:t>interactúa directamente con el hardware</a:t>
            </a:r>
            <a:r>
              <a:rPr lang="en">
                <a:solidFill>
                  <a:schemeClr val="dk1"/>
                </a:solidFill>
              </a:rPr>
              <a:t>, proporcionando </a:t>
            </a:r>
            <a:r>
              <a:rPr b="1" lang="en">
                <a:solidFill>
                  <a:schemeClr val="dk1"/>
                </a:solidFill>
              </a:rPr>
              <a:t>servicios comunes</a:t>
            </a:r>
            <a:r>
              <a:rPr lang="en">
                <a:solidFill>
                  <a:schemeClr val="dk1"/>
                </a:solidFill>
              </a:rPr>
              <a:t> a los programas y </a:t>
            </a:r>
            <a:r>
              <a:rPr b="1" lang="en">
                <a:solidFill>
                  <a:schemeClr val="dk1"/>
                </a:solidFill>
              </a:rPr>
              <a:t>aislándolos</a:t>
            </a:r>
            <a:r>
              <a:rPr lang="en">
                <a:solidFill>
                  <a:schemeClr val="dk1"/>
                </a:solidFill>
              </a:rPr>
              <a:t> de idiosincrasia de hardware.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otra definición dada por [STV] : Un Sistema Operativo puede definirse como el </a:t>
            </a:r>
            <a:r>
              <a:rPr b="1" lang="en">
                <a:solidFill>
                  <a:schemeClr val="dk1"/>
                </a:solidFill>
              </a:rPr>
              <a:t>software</a:t>
            </a:r>
            <a:r>
              <a:rPr lang="en">
                <a:solidFill>
                  <a:schemeClr val="dk1"/>
                </a:solidFill>
              </a:rPr>
              <a:t> que </a:t>
            </a:r>
            <a:r>
              <a:rPr b="1" lang="en">
                <a:solidFill>
                  <a:schemeClr val="dk1"/>
                </a:solidFill>
              </a:rPr>
              <a:t>controla</a:t>
            </a:r>
            <a:r>
              <a:rPr lang="en">
                <a:solidFill>
                  <a:schemeClr val="dk1"/>
                </a:solidFill>
              </a:rPr>
              <a:t> los </a:t>
            </a:r>
            <a:r>
              <a:rPr b="1" lang="en">
                <a:solidFill>
                  <a:schemeClr val="dk1"/>
                </a:solidFill>
              </a:rPr>
              <a:t>recursos de hardware</a:t>
            </a:r>
            <a:r>
              <a:rPr lang="en">
                <a:solidFill>
                  <a:schemeClr val="dk1"/>
                </a:solidFill>
              </a:rPr>
              <a:t> de una </a:t>
            </a:r>
            <a:r>
              <a:rPr b="1" lang="en">
                <a:solidFill>
                  <a:schemeClr val="dk1"/>
                </a:solidFill>
              </a:rPr>
              <a:t>computadora</a:t>
            </a:r>
            <a:r>
              <a:rPr lang="en">
                <a:solidFill>
                  <a:schemeClr val="dk1"/>
                </a:solidFill>
              </a:rPr>
              <a:t> y </a:t>
            </a:r>
            <a:r>
              <a:rPr b="1" lang="en">
                <a:solidFill>
                  <a:schemeClr val="dk1"/>
                </a:solidFill>
              </a:rPr>
              <a:t>provee</a:t>
            </a:r>
            <a:r>
              <a:rPr lang="en">
                <a:solidFill>
                  <a:schemeClr val="dk1"/>
                </a:solidFill>
              </a:rPr>
              <a:t> un </a:t>
            </a:r>
            <a:r>
              <a:rPr b="1" lang="en">
                <a:solidFill>
                  <a:schemeClr val="dk1"/>
                </a:solidFill>
              </a:rPr>
              <a:t>ambiente</a:t>
            </a:r>
            <a:r>
              <a:rPr lang="en">
                <a:solidFill>
                  <a:schemeClr val="dk1"/>
                </a:solidFill>
              </a:rPr>
              <a:t> bajo el cual los </a:t>
            </a:r>
            <a:r>
              <a:rPr b="1" lang="en">
                <a:solidFill>
                  <a:schemeClr val="dk1"/>
                </a:solidFill>
              </a:rPr>
              <a:t>programas pueden ejecutarse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db554e79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db554e79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db554e79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db554e79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El procesador	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           La memoria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La persistencia (dispositivos de almacenamiento).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7c2ea9d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7c2ea9d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b554e79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db554e79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8d5ee265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8d5ee26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db554e79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db554e79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db554e79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db554e79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db554e79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db554e79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db554e79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db554e79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db554e79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db554e79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7c2ea9d2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7c2ea9d2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8d5ee265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8d5ee265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b554e79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db554e79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 Sistema Operativo se ejecuta como la capa de software de más bajo nivel en la computadora. Este contiene: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por un lado una capa para la gestión de dispositivos específico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y por otro una serie de servicios para la gestión de dispositivos </a:t>
            </a:r>
            <a:r>
              <a:rPr lang="en"/>
              <a:t>agnósticos</a:t>
            </a:r>
            <a:r>
              <a:rPr lang="en"/>
              <a:t> del hardware que son utilizados por las aplicaciones.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Estas dos capas suelen ser </a:t>
            </a:r>
            <a:r>
              <a:rPr lang="en"/>
              <a:t>conocida</a:t>
            </a:r>
            <a:r>
              <a:rPr lang="en"/>
              <a:t> como el kernel del sistema operativo. </a:t>
            </a:r>
            <a:r>
              <a:rPr lang="en"/>
              <a:t>Cuándo</a:t>
            </a:r>
            <a:r>
              <a:rPr lang="en"/>
              <a:t> código fuente de esta capa es ejecutado la computadora pasa a un estado llamado Modo Supervisor.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db554e79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db554e79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69666b340_4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69666b340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3e47deb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3e47deb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db554e79e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db554e79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accesible por los usuarios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programa que corre mientras los </a:t>
            </a:r>
            <a:r>
              <a:rPr lang="en"/>
              <a:t>demás</a:t>
            </a:r>
            <a:r>
              <a:rPr lang="en"/>
              <a:t> corren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b554e79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db554e79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db554e79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db554e79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db554e79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db554e79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8d5ee2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8d5ee2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db554e79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db554e79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Se comunican?????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db554e79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db554e79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Se comunican?????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db554e79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db554e79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69666b340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69666b340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69666b340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69666b340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db554e79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db554e79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db554e79e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db554e79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5f42e06b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5f42e06b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db554e79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db554e79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Arquitectura de von Newman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69666b3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69666b3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69666b340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69666b340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69666b34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69666b3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5f42e06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5f42e06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5f42e06b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75f42e06b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769666b34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769666b34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69666b34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69666b34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69666b34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769666b34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69666b34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769666b34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5f42e06b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5f42e06b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7c2ea9d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7c2ea9d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75f42e06b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75f42e06b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69666b34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69666b34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769666b340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769666b340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769666b340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769666b340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5f42e06b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75f42e06b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75f42e06b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75f42e06b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769666b340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769666b340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769666b340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769666b340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69666b340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769666b340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69666b340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769666b340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7c2ea9d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7c2ea9d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769666b340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769666b340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69666b340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769666b340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769666b340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769666b340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769666b340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769666b340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769666b340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769666b340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769666b340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769666b340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769666b340_4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769666b340_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69666b340_4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769666b340_4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3e47deb6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3e47deb6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f3e47deb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f3e47deb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db554e79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db554e79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Eniac 1945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manchester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f3e47deb6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f3e47deb6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f3e47deb6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f3e47deb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769666b340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769666b340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b554e79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db554e79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P-Cores: designed for heavy-duty work and are your standard, high-performance CPU cores.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E-Cores: Ultra-efficient and are used for background tasks that run constantly but don't require much processing power. In simpler terms, P-Cores are the power cores while E-Cores are the efficient ones in the system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5b22d75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5b22d75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upload.wikimedia.org/wikipedia/commons/7/77/Unix_history-simple.svg" TargetMode="External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gif"/><Relationship Id="rId4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Relationship Id="rId6" Type="http://schemas.openxmlformats.org/officeDocument/2006/relationships/image" Target="../media/image13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9.jpg"/><Relationship Id="rId9" Type="http://schemas.openxmlformats.org/officeDocument/2006/relationships/image" Target="../media/image10.jp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1.jpg"/><Relationship Id="rId8" Type="http://schemas.openxmlformats.org/officeDocument/2006/relationships/image" Target="../media/image1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Operativos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Fisop 2024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7650" y="565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Sistema Operativo?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727650" y="1431525"/>
            <a:ext cx="7688700" cy="27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Un sistema operativo maneja y abstrae al hardware de bajo nivel, de forma tal que a un procesador de texto no le importe el tipo de disco que se </a:t>
            </a:r>
            <a:r>
              <a:rPr lang="en" sz="2500"/>
              <a:t>está</a:t>
            </a:r>
            <a:r>
              <a:rPr lang="en" sz="2500"/>
              <a:t> utilizando.</a:t>
            </a:r>
            <a:endParaRPr b="1"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27650" y="565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Sistema Operativo?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727650" y="1431525"/>
            <a:ext cx="76887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Un sistema operativo provee servicios a los programas de usuario mediante una interfaz.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Diseñar</a:t>
            </a:r>
            <a:r>
              <a:rPr lang="en" sz="2500"/>
              <a:t> una buena interfaz es toda una </a:t>
            </a:r>
            <a:r>
              <a:rPr lang="en" sz="2500"/>
              <a:t>cuestión.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Tensión entre simplicidad vs complejidad de la interfaz</a:t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729450" y="57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Sistema Operativo?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Operativo (OS)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la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 de software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maneja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recursos de una computadora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sus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sus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aplicaciones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[DAH]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7650" y="578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Sistema Operativo?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729450" y="1323450"/>
            <a:ext cx="36522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En un sistema operativo de propósito general, los </a:t>
            </a:r>
            <a:r>
              <a:rPr b="1" lang="en" sz="2500"/>
              <a:t>los usuario</a:t>
            </a:r>
            <a:r>
              <a:rPr lang="en" sz="2500"/>
              <a:t> interactuan con </a:t>
            </a:r>
            <a:r>
              <a:rPr b="1" lang="en" sz="2500"/>
              <a:t>aplicaciones,</a:t>
            </a:r>
            <a:r>
              <a:rPr lang="en" sz="2500"/>
              <a:t> estas aplicaciones se ejecutan en</a:t>
            </a:r>
            <a:r>
              <a:rPr b="1" lang="en" sz="2500"/>
              <a:t> un ambiente que es proporcionado</a:t>
            </a:r>
            <a:r>
              <a:rPr lang="en" sz="2500"/>
              <a:t> por el sistema operativo. A su vez el sistema operativo hace de</a:t>
            </a:r>
            <a:r>
              <a:rPr b="1" lang="en" sz="2500"/>
              <a:t> mediador para tener acceso al hardware del equipo.</a:t>
            </a:r>
            <a:endParaRPr b="1" sz="250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53847"/>
            <a:ext cx="4740725" cy="30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27650" y="625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Sistema Operativo?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729450" y="1300325"/>
            <a:ext cx="7992600" cy="3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Un </a:t>
            </a:r>
            <a:r>
              <a:rPr b="1" lang="en" sz="2500"/>
              <a:t>sistema operativo</a:t>
            </a:r>
            <a:r>
              <a:rPr lang="en" sz="2500"/>
              <a:t> es el </a:t>
            </a:r>
            <a:r>
              <a:rPr b="1" lang="en" sz="2500"/>
              <a:t>software</a:t>
            </a:r>
            <a:r>
              <a:rPr lang="en" sz="2500"/>
              <a:t> encargado de hacer que la </a:t>
            </a:r>
            <a:r>
              <a:rPr b="1" lang="en" sz="2500"/>
              <a:t>ejecución de los programas parezca </a:t>
            </a:r>
            <a:r>
              <a:rPr b="1" lang="en" sz="2500"/>
              <a:t>algo</a:t>
            </a:r>
            <a:r>
              <a:rPr b="1" lang="en" sz="2500"/>
              <a:t> fácil</a:t>
            </a:r>
            <a:r>
              <a:rPr lang="en" sz="2500"/>
              <a:t>. La forma </a:t>
            </a:r>
            <a:r>
              <a:rPr lang="en" sz="2500"/>
              <a:t>principal</a:t>
            </a:r>
            <a:r>
              <a:rPr lang="en" sz="2500"/>
              <a:t> para llegar a lograr esto es mediante el concepto de </a:t>
            </a:r>
            <a:r>
              <a:rPr b="1" lang="en" sz="2500"/>
              <a:t>virtualización</a:t>
            </a:r>
            <a:r>
              <a:rPr lang="en" sz="2500"/>
              <a:t>. </a:t>
            </a:r>
            <a:r>
              <a:rPr lang="en" sz="2500"/>
              <a:t>Esto</a:t>
            </a:r>
            <a:r>
              <a:rPr lang="en" sz="2500"/>
              <a:t> es, el sistema operativo toma un recurso físico (la memoria, el procesador, un disco) y lo transforma en algo virtual más general, </a:t>
            </a:r>
            <a:r>
              <a:rPr lang="en" sz="2500"/>
              <a:t>poderoso</a:t>
            </a:r>
            <a:r>
              <a:rPr lang="en" sz="2500"/>
              <a:t>, fácil de usar.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727650" y="61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Virtualización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729450" y="1381225"/>
            <a:ext cx="7688700" cy="3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¿Cómo</a:t>
            </a:r>
            <a:r>
              <a:rPr lang="en" sz="1900"/>
              <a:t> se logra que un recurso </a:t>
            </a:r>
            <a:r>
              <a:rPr lang="en" sz="1900"/>
              <a:t>único</a:t>
            </a:r>
            <a:r>
              <a:rPr lang="en" sz="1900"/>
              <a:t> pueda ser utilizado por varias entidades?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Esto es posible mediante la </a:t>
            </a:r>
            <a:r>
              <a:rPr lang="en" sz="1900"/>
              <a:t>virtualización</a:t>
            </a:r>
            <a:r>
              <a:rPr lang="en" sz="1900"/>
              <a:t>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/>
              <a:t>Virtualización</a:t>
            </a:r>
            <a:r>
              <a:rPr b="1" lang="en" sz="1900"/>
              <a:t> = A</a:t>
            </a:r>
            <a:r>
              <a:rPr b="1" lang="en" sz="1900"/>
              <a:t>bstracción</a:t>
            </a:r>
            <a:endParaRPr b="1"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727650" y="602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Virtualización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13" y="1366575"/>
            <a:ext cx="6889174" cy="36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727650" y="61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Virtualización: que se virtualiza (ej:src)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727650" y="1316025"/>
            <a:ext cx="7688700" cy="3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La CPU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La Memoria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La Persistencia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Comunicacion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Ejecución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875" y="1574750"/>
            <a:ext cx="37528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729450" y="619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de un S.O.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576450" y="1309775"/>
            <a:ext cx="8100900" cy="3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02"/>
              <a:t>Referee</a:t>
            </a:r>
            <a:r>
              <a:rPr lang="en" sz="1802"/>
              <a:t>: Un OS</a:t>
            </a:r>
            <a:r>
              <a:rPr b="1" lang="en" sz="1802"/>
              <a:t> </a:t>
            </a:r>
            <a:r>
              <a:rPr lang="en" sz="1802"/>
              <a:t>gestiona recursos compartidos entre diferentes aplicaciones, que </a:t>
            </a:r>
            <a:r>
              <a:rPr lang="en" sz="1802"/>
              <a:t>están</a:t>
            </a:r>
            <a:r>
              <a:rPr lang="en" sz="1802"/>
              <a:t> ejecutándose en la misma máquina física. </a:t>
            </a:r>
            <a:endParaRPr sz="18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02"/>
              <a:t>Ilusionista</a:t>
            </a:r>
            <a:r>
              <a:rPr lang="en" sz="1802"/>
              <a:t>: Un OS debe proveer una abstracción del hardware para simplificar el diseño de aplicaciones.</a:t>
            </a:r>
            <a:endParaRPr sz="18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02"/>
              <a:t>Pegamento</a:t>
            </a:r>
            <a:r>
              <a:rPr lang="en" sz="1802"/>
              <a:t>:Un OS debe proveer una serie de servicios comunes que faciliten un mecanismo que permita compartir, por ejemplo, información entre las aplicaciones…. “Cut &amp; Paste” por ejemplo … este mecanismo es uniforme en todo el sistema.</a:t>
            </a:r>
            <a:endParaRPr sz="18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02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727650" y="566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Pegamento</a:t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729450" y="2078875"/>
            <a:ext cx="8019900" cy="27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2"/>
              <a:t>Uniformidad!!</a:t>
            </a:r>
            <a:endParaRPr sz="1702"/>
          </a:p>
          <a:p>
            <a:pPr indent="-336708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703"/>
              <a:buChar char="●"/>
            </a:pPr>
            <a:r>
              <a:rPr lang="en" sz="1702"/>
              <a:t>API general (Application Program </a:t>
            </a:r>
            <a:r>
              <a:rPr lang="en" sz="1702"/>
              <a:t>Interface</a:t>
            </a:r>
            <a:r>
              <a:rPr lang="en" sz="1702"/>
              <a:t>)</a:t>
            </a:r>
            <a:endParaRPr sz="1702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2"/>
          </a:p>
          <a:p>
            <a:pPr indent="-336708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703"/>
              <a:buChar char="●"/>
            </a:pPr>
            <a:r>
              <a:rPr lang="en" sz="1702"/>
              <a:t>Library Call</a:t>
            </a:r>
            <a:endParaRPr sz="1702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2"/>
          </a:p>
          <a:p>
            <a:pPr indent="-336708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703"/>
              <a:buChar char="●"/>
            </a:pPr>
            <a:r>
              <a:rPr lang="en" sz="1702"/>
              <a:t>System Call</a:t>
            </a:r>
            <a:endParaRPr sz="170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727650" y="588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423750" y="1943800"/>
            <a:ext cx="7992600" cy="28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“</a:t>
            </a:r>
            <a:r>
              <a:rPr b="1" lang="en" sz="2500"/>
              <a:t>El</a:t>
            </a:r>
            <a:r>
              <a:rPr lang="en" sz="2500"/>
              <a:t>” sistema operativo.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Primera version 1969.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Tiene todo lo que un OS tiene que tener.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Licencia Paga.</a:t>
            </a:r>
            <a:endParaRPr sz="2500"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450" y="0"/>
            <a:ext cx="2527074" cy="214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727650" y="671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Linux:Philosophy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729450" y="1381225"/>
            <a:ext cx="7992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012"/>
              <a:t>	</a:t>
            </a:r>
            <a:r>
              <a:rPr lang="en" sz="1443"/>
              <a:t>Haz que cada programa haga una cosa bien. Para hacer un nuevo trabajo, construye de nuevo en lugar de complicar los viejos programas añadiendo nuevas "características".</a:t>
            </a:r>
            <a:endParaRPr sz="1443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443"/>
              <a:t>	Espere que la salida de cada programa se convierta en la entrada de otro programa aún desconocido. No llene la salida con información extraña. Evite los formatos de entrada binarios o en columnas. No insista en la entrada interactiva.</a:t>
            </a:r>
            <a:endParaRPr sz="1443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443"/>
              <a:t>	Diseña y construye software, incluso sistemas operativos, para ser probados temprano, idealmente en semanas. No duden en tirar las partes torpes y reconstruirlas.</a:t>
            </a:r>
            <a:endParaRPr sz="1443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443"/>
              <a:t>	Usar herramientas en lugar de ayuda no especializada para aligerar una tarea de programación, incluso si tienes que desviarte para construir las herramientas y esperas tirar algunas de ellas después de haberlas usado.</a:t>
            </a:r>
            <a:endParaRPr sz="1443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012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012"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521" y="90821"/>
            <a:ext cx="1411750" cy="14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604100" y="4378775"/>
            <a:ext cx="7377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Unix Evolution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351" y="98325"/>
            <a:ext cx="6264675" cy="43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Sistema Operativo</a:t>
            </a:r>
            <a:endParaRPr sz="2500"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825" y="253451"/>
            <a:ext cx="6136825" cy="39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235075" y="1460625"/>
            <a:ext cx="2704200" cy="12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Sistema 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Operativo</a:t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315" y="104200"/>
            <a:ext cx="4883875" cy="4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25" y="304800"/>
            <a:ext cx="7741396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727650" y="671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Linux: el Kernel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729450" y="1381225"/>
            <a:ext cx="7992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La capa para la gestión de dispositivos específico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y una </a:t>
            </a:r>
            <a:r>
              <a:rPr b="1" lang="en" sz="2500"/>
              <a:t>serie de servicios</a:t>
            </a:r>
            <a:r>
              <a:rPr lang="en" sz="2500"/>
              <a:t> para la gestión de dispositivos agnósticos del hardware que son utilizados por las aplicaciones.</a:t>
            </a:r>
            <a:endParaRPr sz="2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521" y="90821"/>
            <a:ext cx="1411750" cy="14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727650" y="671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Linux: el Kernel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729450" y="1381225"/>
            <a:ext cx="7992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521" y="90821"/>
            <a:ext cx="1411750" cy="14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140" y="1465375"/>
            <a:ext cx="7417224" cy="34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-&gt;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925" y="605700"/>
            <a:ext cx="4367875" cy="43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727650" y="538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729450" y="2078875"/>
            <a:ext cx="2862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/>
              <a:t>Kernel-land</a:t>
            </a:r>
            <a:endParaRPr b="1" sz="2500"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413" y="998088"/>
            <a:ext cx="421957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400" y="63575"/>
            <a:ext cx="1223600" cy="12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Sistema Operativo?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9450" y="2078875"/>
            <a:ext cx="76887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te digo sistema operativo que es en lo primero que pensas?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660100" y="56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</a:t>
            </a:r>
            <a:r>
              <a:rPr lang="en"/>
              <a:t>qué</a:t>
            </a:r>
            <a:r>
              <a:rPr lang="en"/>
              <a:t> pasa en User Land?</a:t>
            </a:r>
            <a:endParaRPr/>
          </a:p>
        </p:txBody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582450" y="1327600"/>
            <a:ext cx="45987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User-land: espacio donde viven las aplicaciones de usuario, a estas se las denominan </a:t>
            </a:r>
            <a:r>
              <a:rPr b="1" lang="en" sz="2000">
                <a:solidFill>
                  <a:schemeClr val="dk2"/>
                </a:solidFill>
              </a:rPr>
              <a:t>procesos</a:t>
            </a:r>
            <a:r>
              <a:rPr lang="en" sz="2000">
                <a:solidFill>
                  <a:schemeClr val="dk2"/>
                </a:solidFill>
              </a:rPr>
              <a:t>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Cada proceso o programa en </a:t>
            </a:r>
            <a:r>
              <a:rPr lang="en" sz="2000">
                <a:solidFill>
                  <a:schemeClr val="dk2"/>
                </a:solidFill>
              </a:rPr>
              <a:t>ejecución</a:t>
            </a:r>
            <a:r>
              <a:rPr lang="en" sz="2000">
                <a:solidFill>
                  <a:schemeClr val="dk2"/>
                </a:solidFill>
              </a:rPr>
              <a:t> posee memoria con las instrucciones,los datos, el stack y el heap.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425" y="940750"/>
            <a:ext cx="3729850" cy="37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660100" y="56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qué pasa en User Land?</a:t>
            </a:r>
            <a:endParaRPr/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582450" y="1327600"/>
            <a:ext cx="79791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Los programas se están ejecutando!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Las aplicaciones se ejecutan en un </a:t>
            </a:r>
            <a:r>
              <a:rPr b="1" lang="en" sz="2000">
                <a:solidFill>
                  <a:schemeClr val="dk2"/>
                </a:solidFill>
              </a:rPr>
              <a:t>contexto aislado, protegido y restringido y mediante el uso de funciones que se encuentran en bibliotecas pueden utilizar los servicios de acceso al hardware o recursos que el kernel proporciona.</a:t>
            </a:r>
            <a:r>
              <a:rPr lang="en" sz="2000">
                <a:solidFill>
                  <a:schemeClr val="dk2"/>
                </a:solidFill>
              </a:rPr>
              <a:t> El contexto de ejecución de las aplicaciones se denomina User Mode o modo usuario, más restrictivo, aislado y controlado.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550" y="57800"/>
            <a:ext cx="1789324" cy="17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727650" y="636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User-land vs Kernel land</a:t>
            </a:r>
            <a:endParaRPr/>
          </a:p>
        </p:txBody>
      </p:sp>
      <p:sp>
        <p:nvSpPr>
          <p:cNvPr id="303" name="Google Shape;303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00" y="1375700"/>
            <a:ext cx="3667450" cy="36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675" y="1959700"/>
            <a:ext cx="2977401" cy="20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729450" y="565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User-land vs Kernel land</a:t>
            </a:r>
            <a:endParaRPr/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079" y="1426950"/>
            <a:ext cx="5866000" cy="36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727650" y="518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de linux</a:t>
            </a:r>
            <a:endParaRPr/>
          </a:p>
        </p:txBody>
      </p:sp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729450" y="1312350"/>
            <a:ext cx="82776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El manual de linux consta de 8 secciones, y puede leerse al invocar el comando man desde una terminal.</a:t>
            </a:r>
            <a:endParaRPr sz="2300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	</a:t>
            </a:r>
            <a:r>
              <a:rPr lang="en" sz="1700"/>
              <a:t>Sección 1: Programas disponibles para el usuario.</a:t>
            </a:r>
            <a:endParaRPr sz="17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Sección 2: Rutinas del sistema Unix y C</a:t>
            </a:r>
            <a:endParaRPr sz="17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Sección 3: Rutinas de bibliotecas del lenguaje C</a:t>
            </a:r>
            <a:endParaRPr sz="17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Sección 4: Archivos especiales (dispositivos /dev)</a:t>
            </a:r>
            <a:endParaRPr sz="17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Sección 5: Convenciones y formatos de archivos.</a:t>
            </a:r>
            <a:endParaRPr sz="17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Sección 6: Juegos</a:t>
            </a:r>
            <a:endParaRPr sz="17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Sección 7: Diversos (macros textuales,  entre otras)</a:t>
            </a:r>
            <a:endParaRPr sz="17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Sección 8: Procedimientos administrativos (daemons, etc)</a:t>
            </a:r>
            <a:endParaRPr sz="17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727650" y="518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de linux</a:t>
            </a:r>
            <a:endParaRPr/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729450" y="1312350"/>
            <a:ext cx="82776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El manual se utiliza:</a:t>
            </a:r>
            <a:endParaRPr sz="2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$man wait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$man 2 wait   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(</a:t>
            </a:r>
            <a:r>
              <a:rPr lang="en" sz="2000"/>
              <a:t>muestra la entrada en la sección 2 del manual)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$ man man    muestra la entrada del comando man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727650" y="518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Calls</a:t>
            </a:r>
            <a:endParaRPr/>
          </a:p>
        </p:txBody>
      </p:sp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729450" y="1312350"/>
            <a:ext cx="76887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Una </a:t>
            </a:r>
            <a:r>
              <a:rPr b="1" lang="en" sz="2300"/>
              <a:t>system call (llamada al sistema) es un punto de entrada controlado al kernel</a:t>
            </a:r>
            <a:r>
              <a:rPr lang="en" sz="2300"/>
              <a:t>, permitiendo a un proceso solicitar que el kernel realice alguna operación en su nombre [KER](cap. 3). </a:t>
            </a:r>
            <a:endParaRPr sz="2300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El kernel expone una gran cantidad de servicios accesibles por un programa vía el application programming interface (API) de system calls.</a:t>
            </a:r>
            <a:endParaRPr sz="2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729450" y="636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Calls</a:t>
            </a:r>
            <a:endParaRPr/>
          </a:p>
        </p:txBody>
      </p:sp>
      <p:sp>
        <p:nvSpPr>
          <p:cNvPr id="335" name="Google Shape;335;p49"/>
          <p:cNvSpPr txBox="1"/>
          <p:nvPr>
            <p:ph idx="1" type="body"/>
          </p:nvPr>
        </p:nvSpPr>
        <p:spPr>
          <a:xfrm>
            <a:off x="729450" y="1346550"/>
            <a:ext cx="7688700" cy="3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Algunas características generales de las system calls son: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	Una </a:t>
            </a:r>
            <a:r>
              <a:rPr i="1" lang="en" sz="1700"/>
              <a:t>system call</a:t>
            </a:r>
            <a:r>
              <a:rPr lang="en" sz="1700"/>
              <a:t> </a:t>
            </a:r>
            <a:r>
              <a:rPr b="1" lang="en" sz="1700"/>
              <a:t>cambia el modo del procesador de user mode a kernel mode</a:t>
            </a:r>
            <a:r>
              <a:rPr lang="en" sz="1700"/>
              <a:t>, por ende la CPU podrá acceder al área protegida del kernel.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	El </a:t>
            </a:r>
            <a:r>
              <a:rPr b="1" lang="en" sz="1700"/>
              <a:t>conjunto de system calls es fijo</a:t>
            </a:r>
            <a:r>
              <a:rPr lang="en" sz="1700"/>
              <a:t>. Cada system call está identificada por un único número, que por supuesto no es visible al programa, </a:t>
            </a:r>
            <a:r>
              <a:rPr lang="en" sz="1700"/>
              <a:t>éste</a:t>
            </a:r>
            <a:r>
              <a:rPr lang="en" sz="1700"/>
              <a:t> sólo conoce su nombre.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	Cada system call debe tener un conjunto de parámetros que especifican información que debe ser transferida desde el user space al kernel space.</a:t>
            </a:r>
            <a:endParaRPr sz="1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title"/>
          </p:nvPr>
        </p:nvSpPr>
        <p:spPr>
          <a:xfrm>
            <a:off x="727650" y="59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Procesos</a:t>
            </a:r>
            <a:endParaRPr/>
          </a:p>
        </p:txBody>
      </p:sp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729450" y="1311875"/>
            <a:ext cx="76887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 proceso es un programa en ejecución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algo dinámico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Tienen una interna estructura propia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Todos los procesos menos el kernel viven en user-land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50"/>
          <p:cNvGrpSpPr/>
          <p:nvPr/>
        </p:nvGrpSpPr>
        <p:grpSpPr>
          <a:xfrm>
            <a:off x="6520100" y="70600"/>
            <a:ext cx="2623898" cy="2853197"/>
            <a:chOff x="5227425" y="1856025"/>
            <a:chExt cx="2623898" cy="2853197"/>
          </a:xfrm>
        </p:grpSpPr>
        <p:sp>
          <p:nvSpPr>
            <p:cNvPr id="343" name="Google Shape;343;p50"/>
            <p:cNvSpPr/>
            <p:nvPr/>
          </p:nvSpPr>
          <p:spPr>
            <a:xfrm>
              <a:off x="5678182" y="2156530"/>
              <a:ext cx="1438500" cy="8064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grep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7116023" y="1856025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Heap</a:t>
              </a:r>
              <a:endParaRPr sz="1100"/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7116023" y="2281599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Stack</a:t>
              </a:r>
              <a:endParaRPr sz="1100"/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7116023" y="2707173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Data</a:t>
              </a:r>
              <a:endParaRPr sz="1100"/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7116023" y="3132748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Code</a:t>
              </a:r>
              <a:endParaRPr sz="1100"/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5678182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0</a:t>
              </a:r>
              <a:endParaRPr sz="1100"/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6037789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1</a:t>
              </a:r>
              <a:endParaRPr sz="1100"/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6397397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</a:t>
              </a:r>
              <a:endParaRPr sz="1100"/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6757005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3</a:t>
              </a:r>
              <a:endParaRPr sz="1100"/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5678182" y="2966902"/>
              <a:ext cx="14385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/>
                <a:t>File Descriptors</a:t>
              </a:r>
              <a:endParaRPr sz="1050"/>
            </a:p>
          </p:txBody>
        </p:sp>
        <p:cxnSp>
          <p:nvCxnSpPr>
            <p:cNvPr id="353" name="Google Shape;353;p50"/>
            <p:cNvCxnSpPr>
              <a:stCxn id="348" idx="2"/>
            </p:cNvCxnSpPr>
            <p:nvPr/>
          </p:nvCxnSpPr>
          <p:spPr>
            <a:xfrm>
              <a:off x="5858032" y="3558141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4" name="Google Shape;354;p50"/>
            <p:cNvSpPr txBox="1"/>
            <p:nvPr/>
          </p:nvSpPr>
          <p:spPr>
            <a:xfrm rot="-2561078">
              <a:off x="5276267" y="3790685"/>
              <a:ext cx="745616" cy="401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stdin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55" name="Google Shape;355;p50"/>
            <p:cNvCxnSpPr/>
            <p:nvPr/>
          </p:nvCxnSpPr>
          <p:spPr>
            <a:xfrm>
              <a:off x="620303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6" name="Google Shape;356;p50"/>
            <p:cNvSpPr txBox="1"/>
            <p:nvPr/>
          </p:nvSpPr>
          <p:spPr>
            <a:xfrm rot="-2561358">
              <a:off x="5387501" y="3881785"/>
              <a:ext cx="1015453" cy="401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stdout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57" name="Google Shape;357;p50"/>
            <p:cNvCxnSpPr/>
            <p:nvPr/>
          </p:nvCxnSpPr>
          <p:spPr>
            <a:xfrm>
              <a:off x="6588029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8" name="Google Shape;358;p50"/>
            <p:cNvSpPr txBox="1"/>
            <p:nvPr/>
          </p:nvSpPr>
          <p:spPr>
            <a:xfrm rot="-2561733">
              <a:off x="5821327" y="3847253"/>
              <a:ext cx="912694" cy="401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stderr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59" name="Google Shape;359;p50"/>
            <p:cNvCxnSpPr/>
            <p:nvPr/>
          </p:nvCxnSpPr>
          <p:spPr>
            <a:xfrm>
              <a:off x="692508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0" name="Google Shape;360;p50"/>
            <p:cNvSpPr txBox="1"/>
            <p:nvPr/>
          </p:nvSpPr>
          <p:spPr>
            <a:xfrm rot="-2561358">
              <a:off x="6189051" y="3846918"/>
              <a:ext cx="1015453" cy="617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file.txt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5678182" y="1856025"/>
              <a:ext cx="1438500" cy="3006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"/>
                <a:t>PID: 12391</a:t>
              </a:r>
              <a:endParaRPr sz="85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type="title"/>
          </p:nvPr>
        </p:nvSpPr>
        <p:spPr>
          <a:xfrm>
            <a:off x="727650" y="59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Procesos</a:t>
            </a:r>
            <a:endParaRPr/>
          </a:p>
        </p:txBody>
      </p:sp>
      <p:sp>
        <p:nvSpPr>
          <p:cNvPr id="367" name="Google Shape;367;p51"/>
          <p:cNvSpPr txBox="1"/>
          <p:nvPr>
            <p:ph idx="1" type="body"/>
          </p:nvPr>
        </p:nvSpPr>
        <p:spPr>
          <a:xfrm>
            <a:off x="729450" y="1311875"/>
            <a:ext cx="76887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Partes </a:t>
            </a:r>
            <a:r>
              <a:rPr lang="en" sz="1800"/>
              <a:t>básicas</a:t>
            </a:r>
            <a:r>
              <a:rPr lang="en" sz="1800"/>
              <a:t> de un proceso: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PID:Process Id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Nombre del Programa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File </a:t>
            </a:r>
            <a:r>
              <a:rPr lang="en" sz="1800"/>
              <a:t>Descriptors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Memoria:</a:t>
            </a:r>
            <a:r>
              <a:rPr lang="en" sz="1800"/>
              <a:t>codigo,datos,stack,heap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El </a:t>
            </a:r>
            <a:r>
              <a:rPr b="1" lang="en" sz="1800"/>
              <a:t>kernel</a:t>
            </a:r>
            <a:r>
              <a:rPr lang="en" sz="1800"/>
              <a:t> posee una tabla llamada </a:t>
            </a:r>
            <a:r>
              <a:rPr b="1" lang="en" sz="1800"/>
              <a:t>Process Tables</a:t>
            </a:r>
            <a:r>
              <a:rPr lang="en" sz="1800"/>
              <a:t>, donde se guarda información de cada proceso, cuya entrada es el </a:t>
            </a:r>
            <a:r>
              <a:rPr b="1" lang="en" sz="1800"/>
              <a:t>pid del proceso</a:t>
            </a:r>
            <a:r>
              <a:rPr lang="en" sz="1800"/>
              <a:t>.</a:t>
            </a:r>
            <a:endParaRPr sz="1800"/>
          </a:p>
        </p:txBody>
      </p:sp>
      <p:grpSp>
        <p:nvGrpSpPr>
          <p:cNvPr id="368" name="Google Shape;368;p51"/>
          <p:cNvGrpSpPr/>
          <p:nvPr/>
        </p:nvGrpSpPr>
        <p:grpSpPr>
          <a:xfrm>
            <a:off x="4617248" y="943574"/>
            <a:ext cx="4526749" cy="3440059"/>
            <a:chOff x="5227425" y="1856025"/>
            <a:chExt cx="2623898" cy="2620997"/>
          </a:xfrm>
        </p:grpSpPr>
        <p:sp>
          <p:nvSpPr>
            <p:cNvPr id="369" name="Google Shape;369;p51"/>
            <p:cNvSpPr/>
            <p:nvPr/>
          </p:nvSpPr>
          <p:spPr>
            <a:xfrm>
              <a:off x="5678182" y="2156530"/>
              <a:ext cx="1438500" cy="8064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grep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0" name="Google Shape;370;p51"/>
            <p:cNvSpPr/>
            <p:nvPr/>
          </p:nvSpPr>
          <p:spPr>
            <a:xfrm>
              <a:off x="7116023" y="1856025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Heap</a:t>
              </a:r>
              <a:endParaRPr sz="1100"/>
            </a:p>
          </p:txBody>
        </p:sp>
        <p:sp>
          <p:nvSpPr>
            <p:cNvPr id="371" name="Google Shape;371;p51"/>
            <p:cNvSpPr/>
            <p:nvPr/>
          </p:nvSpPr>
          <p:spPr>
            <a:xfrm>
              <a:off x="7116023" y="2281599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Stack</a:t>
              </a:r>
              <a:endParaRPr sz="1100"/>
            </a:p>
          </p:txBody>
        </p:sp>
        <p:sp>
          <p:nvSpPr>
            <p:cNvPr id="372" name="Google Shape;372;p51"/>
            <p:cNvSpPr/>
            <p:nvPr/>
          </p:nvSpPr>
          <p:spPr>
            <a:xfrm>
              <a:off x="7116023" y="2707173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Data</a:t>
              </a:r>
              <a:endParaRPr sz="1100"/>
            </a:p>
          </p:txBody>
        </p:sp>
        <p:sp>
          <p:nvSpPr>
            <p:cNvPr id="373" name="Google Shape;373;p51"/>
            <p:cNvSpPr/>
            <p:nvPr/>
          </p:nvSpPr>
          <p:spPr>
            <a:xfrm>
              <a:off x="7116023" y="3132748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Code</a:t>
              </a:r>
              <a:endParaRPr sz="1100"/>
            </a:p>
          </p:txBody>
        </p:sp>
        <p:sp>
          <p:nvSpPr>
            <p:cNvPr id="374" name="Google Shape;374;p51"/>
            <p:cNvSpPr/>
            <p:nvPr/>
          </p:nvSpPr>
          <p:spPr>
            <a:xfrm>
              <a:off x="5678182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0</a:t>
              </a:r>
              <a:endParaRPr sz="1100"/>
            </a:p>
          </p:txBody>
        </p:sp>
        <p:sp>
          <p:nvSpPr>
            <p:cNvPr id="375" name="Google Shape;375;p51"/>
            <p:cNvSpPr/>
            <p:nvPr/>
          </p:nvSpPr>
          <p:spPr>
            <a:xfrm>
              <a:off x="6037789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1</a:t>
              </a:r>
              <a:endParaRPr sz="1100"/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6397397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</a:t>
              </a:r>
              <a:endParaRPr sz="1100"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6757005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3</a:t>
              </a:r>
              <a:endParaRPr sz="1100"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5678182" y="2966902"/>
              <a:ext cx="14385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/>
                <a:t>File Descriptors</a:t>
              </a:r>
              <a:endParaRPr sz="1050"/>
            </a:p>
          </p:txBody>
        </p:sp>
        <p:cxnSp>
          <p:nvCxnSpPr>
            <p:cNvPr id="379" name="Google Shape;379;p51"/>
            <p:cNvCxnSpPr>
              <a:stCxn id="374" idx="2"/>
            </p:cNvCxnSpPr>
            <p:nvPr/>
          </p:nvCxnSpPr>
          <p:spPr>
            <a:xfrm>
              <a:off x="5858032" y="3558141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0" name="Google Shape;380;p51"/>
            <p:cNvSpPr txBox="1"/>
            <p:nvPr/>
          </p:nvSpPr>
          <p:spPr>
            <a:xfrm rot="-2561078">
              <a:off x="5229617" y="3811162"/>
              <a:ext cx="745616" cy="274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stdin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81" name="Google Shape;381;p51"/>
            <p:cNvCxnSpPr/>
            <p:nvPr/>
          </p:nvCxnSpPr>
          <p:spPr>
            <a:xfrm>
              <a:off x="620303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2" name="Google Shape;382;p51"/>
            <p:cNvSpPr txBox="1"/>
            <p:nvPr/>
          </p:nvSpPr>
          <p:spPr>
            <a:xfrm rot="-2561358">
              <a:off x="5340851" y="3902262"/>
              <a:ext cx="1015453" cy="274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stdout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83" name="Google Shape;383;p51"/>
            <p:cNvCxnSpPr/>
            <p:nvPr/>
          </p:nvCxnSpPr>
          <p:spPr>
            <a:xfrm>
              <a:off x="6588029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4" name="Google Shape;384;p51"/>
            <p:cNvSpPr txBox="1"/>
            <p:nvPr/>
          </p:nvSpPr>
          <p:spPr>
            <a:xfrm rot="-2561733">
              <a:off x="5774677" y="3867730"/>
              <a:ext cx="912694" cy="274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stderr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85" name="Google Shape;385;p51"/>
            <p:cNvCxnSpPr/>
            <p:nvPr/>
          </p:nvCxnSpPr>
          <p:spPr>
            <a:xfrm>
              <a:off x="692508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6" name="Google Shape;386;p51"/>
            <p:cNvSpPr txBox="1"/>
            <p:nvPr/>
          </p:nvSpPr>
          <p:spPr>
            <a:xfrm rot="-2561358">
              <a:off x="6062901" y="3902214"/>
              <a:ext cx="1015453" cy="274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file.txt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5678182" y="1856025"/>
              <a:ext cx="1438500" cy="3006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"/>
                <a:t>PID: 12391</a:t>
              </a:r>
              <a:endParaRPr sz="85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25" y="2255950"/>
            <a:ext cx="3909000" cy="28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25" y="2358193"/>
            <a:ext cx="3909000" cy="2604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921525" y="94625"/>
            <a:ext cx="31848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John Von Neuman</a:t>
            </a:r>
            <a:endParaRPr sz="23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400" y="649300"/>
            <a:ext cx="1467200" cy="14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972150" y="94625"/>
            <a:ext cx="26631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Alan Turing</a:t>
            </a:r>
            <a:endParaRPr sz="23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150" y="555125"/>
            <a:ext cx="1196873" cy="15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727650" y="59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Procesos: File Descriptors</a:t>
            </a:r>
            <a:endParaRPr/>
          </a:p>
        </p:txBody>
      </p:sp>
      <p:sp>
        <p:nvSpPr>
          <p:cNvPr id="393" name="Google Shape;393;p52"/>
          <p:cNvSpPr txBox="1"/>
          <p:nvPr>
            <p:ph idx="1" type="body"/>
          </p:nvPr>
        </p:nvSpPr>
        <p:spPr>
          <a:xfrm>
            <a:off x="727650" y="1311875"/>
            <a:ext cx="76887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 procesos tiene asociados los archivos abiertos que </a:t>
            </a:r>
            <a:r>
              <a:rPr lang="en" sz="1800"/>
              <a:t>están</a:t>
            </a:r>
            <a:r>
              <a:rPr lang="en" sz="1800"/>
              <a:t> usando. Estos archivos se </a:t>
            </a:r>
            <a:r>
              <a:rPr lang="en" sz="1800"/>
              <a:t>identifican</a:t>
            </a:r>
            <a:r>
              <a:rPr lang="en" sz="1800"/>
              <a:t> por un </a:t>
            </a:r>
            <a:r>
              <a:rPr b="1" lang="en" sz="1800"/>
              <a:t>número</a:t>
            </a:r>
            <a:r>
              <a:rPr lang="en" sz="1800"/>
              <a:t> denominado </a:t>
            </a:r>
            <a:r>
              <a:rPr b="1" lang="en" sz="1800"/>
              <a:t>file descriptor, </a:t>
            </a:r>
            <a:r>
              <a:rPr lang="en" sz="1800"/>
              <a:t>un </a:t>
            </a:r>
            <a:r>
              <a:rPr lang="en" sz="1800"/>
              <a:t>número</a:t>
            </a:r>
            <a:r>
              <a:rPr lang="en" sz="1800"/>
              <a:t> entero positivo.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Estos file descriptors se almacenan en una tabla en el kernel llamada </a:t>
            </a:r>
            <a:r>
              <a:rPr b="1" lang="en" sz="1800"/>
              <a:t>File Descriptor Table</a:t>
            </a:r>
            <a:r>
              <a:rPr lang="en" sz="1800"/>
              <a:t>. Hay una por proceso.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Existen 3 file </a:t>
            </a:r>
            <a:r>
              <a:rPr lang="en" sz="1800"/>
              <a:t>descriptors</a:t>
            </a:r>
            <a:r>
              <a:rPr lang="en" sz="1800"/>
              <a:t> que son creados cuando se crea un proceso: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fd=0			llamado Stdin  de solo lectura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fd=1			llamado Stdout	de solo escritura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f</a:t>
            </a:r>
            <a:r>
              <a:rPr lang="en" sz="1800"/>
              <a:t>d=2			llamado StdErr	de solo escritura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/>
          <p:nvPr>
            <p:ph type="title"/>
          </p:nvPr>
        </p:nvSpPr>
        <p:spPr>
          <a:xfrm>
            <a:off x="727650" y="59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Procesos: File Descriptors</a:t>
            </a:r>
            <a:endParaRPr/>
          </a:p>
        </p:txBody>
      </p:sp>
      <p:sp>
        <p:nvSpPr>
          <p:cNvPr id="399" name="Google Shape;399;p53"/>
          <p:cNvSpPr txBox="1"/>
          <p:nvPr>
            <p:ph idx="1" type="body"/>
          </p:nvPr>
        </p:nvSpPr>
        <p:spPr>
          <a:xfrm>
            <a:off x="729450" y="1311875"/>
            <a:ext cx="76887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343" y="1649230"/>
            <a:ext cx="5612925" cy="30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727650" y="59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Procesos: File Descriptors</a:t>
            </a:r>
            <a:endParaRPr/>
          </a:p>
        </p:txBody>
      </p:sp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729450" y="1311875"/>
            <a:ext cx="76887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407" name="Google Shape;4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431" y="1766150"/>
            <a:ext cx="6870675" cy="31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729450" y="1301550"/>
            <a:ext cx="7927800" cy="3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fork()</a:t>
            </a:r>
            <a:r>
              <a:rPr lang="en" sz="2000"/>
              <a:t>: Crea un proceso y devuelve su id.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wait()</a:t>
            </a:r>
            <a:r>
              <a:rPr lang="en" sz="2000"/>
              <a:t>: Espera por un proceso hijo.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getpid()</a:t>
            </a:r>
            <a:r>
              <a:rPr lang="en" sz="2000"/>
              <a:t>: Devuelve el pid del proceso actual.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exec(filename, argv)</a:t>
            </a:r>
            <a:r>
              <a:rPr lang="en" sz="2000"/>
              <a:t>: Carga un archivo y lo ejecuta.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exit()</a:t>
            </a:r>
            <a:r>
              <a:rPr lang="en" sz="2000"/>
              <a:t>: Termina el proceso actual.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kill(pid)</a:t>
            </a:r>
            <a:r>
              <a:rPr lang="en" sz="2000"/>
              <a:t>: Termina el proceso cuyo pid es el parámetro.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pipe(): </a:t>
            </a:r>
            <a:r>
              <a:rPr lang="en" sz="2000"/>
              <a:t>abre un buffer de memoria en el cual el proceso puede leer por un extremo y escribir porr el otro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dup</a:t>
            </a:r>
            <a:r>
              <a:rPr lang="en" sz="2000"/>
              <a:t>:</a:t>
            </a:r>
            <a:r>
              <a:rPr lang="en" sz="2000"/>
              <a:t> </a:t>
            </a:r>
            <a:endParaRPr sz="2000"/>
          </a:p>
        </p:txBody>
      </p:sp>
      <p:sp>
        <p:nvSpPr>
          <p:cNvPr id="413" name="Google Shape;413;p55"/>
          <p:cNvSpPr txBox="1"/>
          <p:nvPr>
            <p:ph type="title"/>
          </p:nvPr>
        </p:nvSpPr>
        <p:spPr>
          <a:xfrm>
            <a:off x="727650" y="503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API resumida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fork()</a:t>
            </a:r>
            <a:endParaRPr/>
          </a:p>
        </p:txBody>
      </p:sp>
      <p:sp>
        <p:nvSpPr>
          <p:cNvPr id="419" name="Google Shape;419;p56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#include &lt;unistd.h&gt;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pid_t fork(void);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La única forma de que un usuario cree un proceso en el sistema operativo UNIX es llamando a la system call fork.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El proceso que invoca a fork() es llamado proceso padre, el nuevo proceso creado es llamado hijo.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El nuevo proceso es una </a:t>
            </a:r>
            <a:r>
              <a:rPr b="1" lang="en" sz="1900"/>
              <a:t>copia exacta</a:t>
            </a:r>
            <a:r>
              <a:rPr lang="en" sz="1900"/>
              <a:t> de proceso padre, cuya </a:t>
            </a:r>
            <a:r>
              <a:rPr lang="en" sz="1900"/>
              <a:t>única</a:t>
            </a:r>
            <a:r>
              <a:rPr lang="en" sz="1900"/>
              <a:t> diferencia es su pid.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fork()</a:t>
            </a:r>
            <a:endParaRPr/>
          </a:p>
        </p:txBody>
      </p:sp>
      <p:sp>
        <p:nvSpPr>
          <p:cNvPr id="425" name="Google Shape;425;p57"/>
          <p:cNvSpPr txBox="1"/>
          <p:nvPr>
            <p:ph idx="1" type="body"/>
          </p:nvPr>
        </p:nvSpPr>
        <p:spPr>
          <a:xfrm>
            <a:off x="3204375" y="2124475"/>
            <a:ext cx="136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fork()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426" name="Google Shape;426;p57"/>
          <p:cNvGrpSpPr/>
          <p:nvPr/>
        </p:nvGrpSpPr>
        <p:grpSpPr>
          <a:xfrm>
            <a:off x="152074" y="2065715"/>
            <a:ext cx="2887337" cy="2441001"/>
            <a:chOff x="5227425" y="1856025"/>
            <a:chExt cx="2623898" cy="2879897"/>
          </a:xfrm>
        </p:grpSpPr>
        <p:sp>
          <p:nvSpPr>
            <p:cNvPr id="427" name="Google Shape;427;p57"/>
            <p:cNvSpPr/>
            <p:nvPr/>
          </p:nvSpPr>
          <p:spPr>
            <a:xfrm>
              <a:off x="5678182" y="2156530"/>
              <a:ext cx="1438500" cy="8064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grep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8" name="Google Shape;428;p57"/>
            <p:cNvSpPr/>
            <p:nvPr/>
          </p:nvSpPr>
          <p:spPr>
            <a:xfrm>
              <a:off x="7116023" y="1856025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Heap</a:t>
              </a:r>
              <a:endParaRPr sz="1100"/>
            </a:p>
          </p:txBody>
        </p:sp>
        <p:sp>
          <p:nvSpPr>
            <p:cNvPr id="429" name="Google Shape;429;p57"/>
            <p:cNvSpPr/>
            <p:nvPr/>
          </p:nvSpPr>
          <p:spPr>
            <a:xfrm>
              <a:off x="7116023" y="2281599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Stack</a:t>
              </a:r>
              <a:endParaRPr sz="1100"/>
            </a:p>
          </p:txBody>
        </p:sp>
        <p:sp>
          <p:nvSpPr>
            <p:cNvPr id="430" name="Google Shape;430;p57"/>
            <p:cNvSpPr/>
            <p:nvPr/>
          </p:nvSpPr>
          <p:spPr>
            <a:xfrm>
              <a:off x="7116023" y="2707173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Data</a:t>
              </a:r>
              <a:endParaRPr sz="1100"/>
            </a:p>
          </p:txBody>
        </p:sp>
        <p:sp>
          <p:nvSpPr>
            <p:cNvPr id="431" name="Google Shape;431;p57"/>
            <p:cNvSpPr/>
            <p:nvPr/>
          </p:nvSpPr>
          <p:spPr>
            <a:xfrm>
              <a:off x="7116023" y="3132748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Code</a:t>
              </a:r>
              <a:endParaRPr sz="1100"/>
            </a:p>
          </p:txBody>
        </p:sp>
        <p:sp>
          <p:nvSpPr>
            <p:cNvPr id="432" name="Google Shape;432;p57"/>
            <p:cNvSpPr/>
            <p:nvPr/>
          </p:nvSpPr>
          <p:spPr>
            <a:xfrm>
              <a:off x="5678182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0</a:t>
              </a:r>
              <a:endParaRPr sz="1100"/>
            </a:p>
          </p:txBody>
        </p:sp>
        <p:sp>
          <p:nvSpPr>
            <p:cNvPr id="433" name="Google Shape;433;p57"/>
            <p:cNvSpPr/>
            <p:nvPr/>
          </p:nvSpPr>
          <p:spPr>
            <a:xfrm>
              <a:off x="6037789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1</a:t>
              </a:r>
              <a:endParaRPr sz="1100"/>
            </a:p>
          </p:txBody>
        </p:sp>
        <p:sp>
          <p:nvSpPr>
            <p:cNvPr id="434" name="Google Shape;434;p57"/>
            <p:cNvSpPr/>
            <p:nvPr/>
          </p:nvSpPr>
          <p:spPr>
            <a:xfrm>
              <a:off x="6397397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</a:t>
              </a:r>
              <a:endParaRPr sz="1100"/>
            </a:p>
          </p:txBody>
        </p:sp>
        <p:sp>
          <p:nvSpPr>
            <p:cNvPr id="435" name="Google Shape;435;p57"/>
            <p:cNvSpPr/>
            <p:nvPr/>
          </p:nvSpPr>
          <p:spPr>
            <a:xfrm>
              <a:off x="6757005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3</a:t>
              </a:r>
              <a:endParaRPr sz="1100"/>
            </a:p>
          </p:txBody>
        </p:sp>
        <p:sp>
          <p:nvSpPr>
            <p:cNvPr id="436" name="Google Shape;436;p57"/>
            <p:cNvSpPr/>
            <p:nvPr/>
          </p:nvSpPr>
          <p:spPr>
            <a:xfrm>
              <a:off x="5678182" y="2966902"/>
              <a:ext cx="14385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/>
                <a:t>File Descriptors</a:t>
              </a:r>
              <a:endParaRPr sz="1050"/>
            </a:p>
          </p:txBody>
        </p:sp>
        <p:cxnSp>
          <p:nvCxnSpPr>
            <p:cNvPr id="437" name="Google Shape;437;p57"/>
            <p:cNvCxnSpPr>
              <a:stCxn id="432" idx="2"/>
            </p:cNvCxnSpPr>
            <p:nvPr/>
          </p:nvCxnSpPr>
          <p:spPr>
            <a:xfrm>
              <a:off x="5858032" y="3558141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8" name="Google Shape;438;p57"/>
            <p:cNvSpPr txBox="1"/>
            <p:nvPr/>
          </p:nvSpPr>
          <p:spPr>
            <a:xfrm rot="-2561078">
              <a:off x="5285717" y="3786540"/>
              <a:ext cx="745616" cy="427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stdin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39" name="Google Shape;439;p57"/>
            <p:cNvCxnSpPr/>
            <p:nvPr/>
          </p:nvCxnSpPr>
          <p:spPr>
            <a:xfrm>
              <a:off x="620303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0" name="Google Shape;440;p57"/>
            <p:cNvSpPr txBox="1"/>
            <p:nvPr/>
          </p:nvSpPr>
          <p:spPr>
            <a:xfrm rot="-2561358">
              <a:off x="5396951" y="3877640"/>
              <a:ext cx="1015453" cy="427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stdout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41" name="Google Shape;441;p57"/>
            <p:cNvCxnSpPr/>
            <p:nvPr/>
          </p:nvCxnSpPr>
          <p:spPr>
            <a:xfrm>
              <a:off x="6588029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2" name="Google Shape;442;p57"/>
            <p:cNvSpPr txBox="1"/>
            <p:nvPr/>
          </p:nvSpPr>
          <p:spPr>
            <a:xfrm rot="-2561733">
              <a:off x="5830777" y="3843108"/>
              <a:ext cx="912694" cy="427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stderr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43" name="Google Shape;443;p57"/>
            <p:cNvCxnSpPr/>
            <p:nvPr/>
          </p:nvCxnSpPr>
          <p:spPr>
            <a:xfrm>
              <a:off x="692508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4" name="Google Shape;444;p57"/>
            <p:cNvSpPr txBox="1"/>
            <p:nvPr/>
          </p:nvSpPr>
          <p:spPr>
            <a:xfrm rot="-2561358">
              <a:off x="6203601" y="3840522"/>
              <a:ext cx="1015453" cy="657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file.txt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5" name="Google Shape;445;p57"/>
            <p:cNvSpPr/>
            <p:nvPr/>
          </p:nvSpPr>
          <p:spPr>
            <a:xfrm>
              <a:off x="5678182" y="1856025"/>
              <a:ext cx="1438500" cy="3006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"/>
                <a:t>PID: 12391</a:t>
              </a:r>
              <a:endParaRPr sz="850"/>
            </a:p>
          </p:txBody>
        </p:sp>
      </p:grpSp>
      <p:grpSp>
        <p:nvGrpSpPr>
          <p:cNvPr id="446" name="Google Shape;446;p57"/>
          <p:cNvGrpSpPr/>
          <p:nvPr/>
        </p:nvGrpSpPr>
        <p:grpSpPr>
          <a:xfrm>
            <a:off x="5683374" y="311365"/>
            <a:ext cx="2887337" cy="2441001"/>
            <a:chOff x="5227425" y="1856025"/>
            <a:chExt cx="2623898" cy="2879897"/>
          </a:xfrm>
        </p:grpSpPr>
        <p:sp>
          <p:nvSpPr>
            <p:cNvPr id="447" name="Google Shape;447;p57"/>
            <p:cNvSpPr/>
            <p:nvPr/>
          </p:nvSpPr>
          <p:spPr>
            <a:xfrm>
              <a:off x="5678182" y="2156530"/>
              <a:ext cx="1438500" cy="8064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grep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8" name="Google Shape;448;p57"/>
            <p:cNvSpPr/>
            <p:nvPr/>
          </p:nvSpPr>
          <p:spPr>
            <a:xfrm>
              <a:off x="7116023" y="1856025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Heap</a:t>
              </a:r>
              <a:endParaRPr sz="1100"/>
            </a:p>
          </p:txBody>
        </p:sp>
        <p:sp>
          <p:nvSpPr>
            <p:cNvPr id="449" name="Google Shape;449;p57"/>
            <p:cNvSpPr/>
            <p:nvPr/>
          </p:nvSpPr>
          <p:spPr>
            <a:xfrm>
              <a:off x="7116023" y="2281599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Stack</a:t>
              </a:r>
              <a:endParaRPr sz="1100"/>
            </a:p>
          </p:txBody>
        </p:sp>
        <p:sp>
          <p:nvSpPr>
            <p:cNvPr id="450" name="Google Shape;450;p57"/>
            <p:cNvSpPr/>
            <p:nvPr/>
          </p:nvSpPr>
          <p:spPr>
            <a:xfrm>
              <a:off x="7116023" y="2707173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Data</a:t>
              </a:r>
              <a:endParaRPr sz="1100"/>
            </a:p>
          </p:txBody>
        </p:sp>
        <p:sp>
          <p:nvSpPr>
            <p:cNvPr id="451" name="Google Shape;451;p57"/>
            <p:cNvSpPr/>
            <p:nvPr/>
          </p:nvSpPr>
          <p:spPr>
            <a:xfrm>
              <a:off x="7116023" y="3132748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Code</a:t>
              </a:r>
              <a:endParaRPr sz="1100"/>
            </a:p>
          </p:txBody>
        </p:sp>
        <p:sp>
          <p:nvSpPr>
            <p:cNvPr id="452" name="Google Shape;452;p57"/>
            <p:cNvSpPr/>
            <p:nvPr/>
          </p:nvSpPr>
          <p:spPr>
            <a:xfrm>
              <a:off x="5678182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0</a:t>
              </a:r>
              <a:endParaRPr sz="1100"/>
            </a:p>
          </p:txBody>
        </p:sp>
        <p:sp>
          <p:nvSpPr>
            <p:cNvPr id="453" name="Google Shape;453;p57"/>
            <p:cNvSpPr/>
            <p:nvPr/>
          </p:nvSpPr>
          <p:spPr>
            <a:xfrm>
              <a:off x="6037789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1</a:t>
              </a:r>
              <a:endParaRPr sz="1100"/>
            </a:p>
          </p:txBody>
        </p:sp>
        <p:sp>
          <p:nvSpPr>
            <p:cNvPr id="454" name="Google Shape;454;p57"/>
            <p:cNvSpPr/>
            <p:nvPr/>
          </p:nvSpPr>
          <p:spPr>
            <a:xfrm>
              <a:off x="6397397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</a:t>
              </a:r>
              <a:endParaRPr sz="1100"/>
            </a:p>
          </p:txBody>
        </p:sp>
        <p:sp>
          <p:nvSpPr>
            <p:cNvPr id="455" name="Google Shape;455;p57"/>
            <p:cNvSpPr/>
            <p:nvPr/>
          </p:nvSpPr>
          <p:spPr>
            <a:xfrm>
              <a:off x="6757005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3</a:t>
              </a:r>
              <a:endParaRPr sz="1100"/>
            </a:p>
          </p:txBody>
        </p:sp>
        <p:sp>
          <p:nvSpPr>
            <p:cNvPr id="456" name="Google Shape;456;p57"/>
            <p:cNvSpPr/>
            <p:nvPr/>
          </p:nvSpPr>
          <p:spPr>
            <a:xfrm>
              <a:off x="5678182" y="2966902"/>
              <a:ext cx="14385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/>
                <a:t>File Descriptors</a:t>
              </a:r>
              <a:endParaRPr sz="1050"/>
            </a:p>
          </p:txBody>
        </p:sp>
        <p:cxnSp>
          <p:nvCxnSpPr>
            <p:cNvPr id="457" name="Google Shape;457;p57"/>
            <p:cNvCxnSpPr>
              <a:stCxn id="452" idx="2"/>
            </p:cNvCxnSpPr>
            <p:nvPr/>
          </p:nvCxnSpPr>
          <p:spPr>
            <a:xfrm>
              <a:off x="5858032" y="3558141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8" name="Google Shape;458;p57"/>
            <p:cNvSpPr txBox="1"/>
            <p:nvPr/>
          </p:nvSpPr>
          <p:spPr>
            <a:xfrm rot="-2561078">
              <a:off x="5285717" y="3786540"/>
              <a:ext cx="745616" cy="427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stdin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59" name="Google Shape;459;p57"/>
            <p:cNvCxnSpPr/>
            <p:nvPr/>
          </p:nvCxnSpPr>
          <p:spPr>
            <a:xfrm>
              <a:off x="620303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0" name="Google Shape;460;p57"/>
            <p:cNvSpPr txBox="1"/>
            <p:nvPr/>
          </p:nvSpPr>
          <p:spPr>
            <a:xfrm rot="-2561358">
              <a:off x="5396951" y="3877640"/>
              <a:ext cx="1015453" cy="427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stdout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61" name="Google Shape;461;p57"/>
            <p:cNvCxnSpPr/>
            <p:nvPr/>
          </p:nvCxnSpPr>
          <p:spPr>
            <a:xfrm>
              <a:off x="6588029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2" name="Google Shape;462;p57"/>
            <p:cNvSpPr txBox="1"/>
            <p:nvPr/>
          </p:nvSpPr>
          <p:spPr>
            <a:xfrm rot="-2561733">
              <a:off x="5830777" y="3843108"/>
              <a:ext cx="912694" cy="427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stderr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63" name="Google Shape;463;p57"/>
            <p:cNvCxnSpPr/>
            <p:nvPr/>
          </p:nvCxnSpPr>
          <p:spPr>
            <a:xfrm>
              <a:off x="692508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4" name="Google Shape;464;p57"/>
            <p:cNvSpPr txBox="1"/>
            <p:nvPr/>
          </p:nvSpPr>
          <p:spPr>
            <a:xfrm rot="-2561358">
              <a:off x="6203601" y="3840522"/>
              <a:ext cx="1015453" cy="657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file.txt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5678182" y="1856025"/>
              <a:ext cx="1438500" cy="3006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"/>
                <a:t>PID: 12391</a:t>
              </a:r>
              <a:endParaRPr sz="850"/>
            </a:p>
          </p:txBody>
        </p:sp>
      </p:grpSp>
      <p:grpSp>
        <p:nvGrpSpPr>
          <p:cNvPr id="466" name="Google Shape;466;p57"/>
          <p:cNvGrpSpPr/>
          <p:nvPr/>
        </p:nvGrpSpPr>
        <p:grpSpPr>
          <a:xfrm>
            <a:off x="5765149" y="2752365"/>
            <a:ext cx="2887337" cy="2441001"/>
            <a:chOff x="5227425" y="1856025"/>
            <a:chExt cx="2623898" cy="2879897"/>
          </a:xfrm>
        </p:grpSpPr>
        <p:sp>
          <p:nvSpPr>
            <p:cNvPr id="467" name="Google Shape;467;p57"/>
            <p:cNvSpPr/>
            <p:nvPr/>
          </p:nvSpPr>
          <p:spPr>
            <a:xfrm>
              <a:off x="5678182" y="2156530"/>
              <a:ext cx="1438500" cy="8064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grep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7116023" y="1856025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Heap</a:t>
              </a:r>
              <a:endParaRPr sz="1100"/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7116023" y="2281599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Stack</a:t>
              </a:r>
              <a:endParaRPr sz="1100"/>
            </a:p>
          </p:txBody>
        </p:sp>
        <p:sp>
          <p:nvSpPr>
            <p:cNvPr id="470" name="Google Shape;470;p57"/>
            <p:cNvSpPr/>
            <p:nvPr/>
          </p:nvSpPr>
          <p:spPr>
            <a:xfrm>
              <a:off x="7116023" y="2707173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Data</a:t>
              </a:r>
              <a:endParaRPr sz="1100"/>
            </a:p>
          </p:txBody>
        </p:sp>
        <p:sp>
          <p:nvSpPr>
            <p:cNvPr id="471" name="Google Shape;471;p57"/>
            <p:cNvSpPr/>
            <p:nvPr/>
          </p:nvSpPr>
          <p:spPr>
            <a:xfrm>
              <a:off x="7116023" y="3132748"/>
              <a:ext cx="735300" cy="425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Code</a:t>
              </a:r>
              <a:endParaRPr sz="1100"/>
            </a:p>
          </p:txBody>
        </p:sp>
        <p:sp>
          <p:nvSpPr>
            <p:cNvPr id="472" name="Google Shape;472;p57"/>
            <p:cNvSpPr/>
            <p:nvPr/>
          </p:nvSpPr>
          <p:spPr>
            <a:xfrm>
              <a:off x="5678182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0</a:t>
              </a:r>
              <a:endParaRPr sz="1100"/>
            </a:p>
          </p:txBody>
        </p:sp>
        <p:sp>
          <p:nvSpPr>
            <p:cNvPr id="473" name="Google Shape;473;p57"/>
            <p:cNvSpPr/>
            <p:nvPr/>
          </p:nvSpPr>
          <p:spPr>
            <a:xfrm>
              <a:off x="6037789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1</a:t>
              </a:r>
              <a:endParaRPr sz="1100"/>
            </a:p>
          </p:txBody>
        </p:sp>
        <p:sp>
          <p:nvSpPr>
            <p:cNvPr id="474" name="Google Shape;474;p57"/>
            <p:cNvSpPr/>
            <p:nvPr/>
          </p:nvSpPr>
          <p:spPr>
            <a:xfrm>
              <a:off x="6397397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</a:t>
              </a:r>
              <a:endParaRPr sz="1100"/>
            </a:p>
          </p:txBody>
        </p:sp>
        <p:sp>
          <p:nvSpPr>
            <p:cNvPr id="475" name="Google Shape;475;p57"/>
            <p:cNvSpPr/>
            <p:nvPr/>
          </p:nvSpPr>
          <p:spPr>
            <a:xfrm>
              <a:off x="6757005" y="3257541"/>
              <a:ext cx="3597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3</a:t>
              </a:r>
              <a:endParaRPr sz="1100"/>
            </a:p>
          </p:txBody>
        </p:sp>
        <p:sp>
          <p:nvSpPr>
            <p:cNvPr id="476" name="Google Shape;476;p57"/>
            <p:cNvSpPr/>
            <p:nvPr/>
          </p:nvSpPr>
          <p:spPr>
            <a:xfrm>
              <a:off x="5678182" y="2966902"/>
              <a:ext cx="1438500" cy="3006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/>
                <a:t>File Descriptors</a:t>
              </a:r>
              <a:endParaRPr sz="1050"/>
            </a:p>
          </p:txBody>
        </p:sp>
        <p:cxnSp>
          <p:nvCxnSpPr>
            <p:cNvPr id="477" name="Google Shape;477;p57"/>
            <p:cNvCxnSpPr>
              <a:stCxn id="472" idx="2"/>
            </p:cNvCxnSpPr>
            <p:nvPr/>
          </p:nvCxnSpPr>
          <p:spPr>
            <a:xfrm>
              <a:off x="5858032" y="3558141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8" name="Google Shape;478;p57"/>
            <p:cNvSpPr txBox="1"/>
            <p:nvPr/>
          </p:nvSpPr>
          <p:spPr>
            <a:xfrm rot="-2561078">
              <a:off x="5285717" y="3786540"/>
              <a:ext cx="745616" cy="427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stdin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79" name="Google Shape;479;p57"/>
            <p:cNvCxnSpPr/>
            <p:nvPr/>
          </p:nvCxnSpPr>
          <p:spPr>
            <a:xfrm>
              <a:off x="620303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0" name="Google Shape;480;p57"/>
            <p:cNvSpPr txBox="1"/>
            <p:nvPr/>
          </p:nvSpPr>
          <p:spPr>
            <a:xfrm rot="-2561358">
              <a:off x="5396951" y="3877640"/>
              <a:ext cx="1015453" cy="427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stdout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81" name="Google Shape;481;p57"/>
            <p:cNvCxnSpPr/>
            <p:nvPr/>
          </p:nvCxnSpPr>
          <p:spPr>
            <a:xfrm>
              <a:off x="6588029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2" name="Google Shape;482;p57"/>
            <p:cNvSpPr txBox="1"/>
            <p:nvPr/>
          </p:nvSpPr>
          <p:spPr>
            <a:xfrm rot="-2561733">
              <a:off x="5830777" y="3843108"/>
              <a:ext cx="912694" cy="427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stderr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83" name="Google Shape;483;p57"/>
            <p:cNvCxnSpPr/>
            <p:nvPr/>
          </p:nvCxnSpPr>
          <p:spPr>
            <a:xfrm>
              <a:off x="6925080" y="3558322"/>
              <a:ext cx="0" cy="2115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4" name="Google Shape;484;p57"/>
            <p:cNvSpPr txBox="1"/>
            <p:nvPr/>
          </p:nvSpPr>
          <p:spPr>
            <a:xfrm rot="-2561358">
              <a:off x="6203601" y="3840522"/>
              <a:ext cx="1015453" cy="657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file.txt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5" name="Google Shape;485;p57"/>
            <p:cNvSpPr/>
            <p:nvPr/>
          </p:nvSpPr>
          <p:spPr>
            <a:xfrm>
              <a:off x="5678182" y="1856025"/>
              <a:ext cx="1438500" cy="3006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"/>
                <a:t>PID: 12395</a:t>
              </a:r>
              <a:endParaRPr sz="850"/>
            </a:p>
          </p:txBody>
        </p:sp>
      </p:grpSp>
      <p:sp>
        <p:nvSpPr>
          <p:cNvPr id="486" name="Google Shape;486;p57"/>
          <p:cNvSpPr txBox="1"/>
          <p:nvPr>
            <p:ph idx="1" type="body"/>
          </p:nvPr>
        </p:nvSpPr>
        <p:spPr>
          <a:xfrm>
            <a:off x="4397450" y="582000"/>
            <a:ext cx="164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Pid:12391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(Padre)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7" name="Google Shape;487;p57"/>
          <p:cNvSpPr txBox="1"/>
          <p:nvPr>
            <p:ph idx="1" type="body"/>
          </p:nvPr>
        </p:nvSpPr>
        <p:spPr>
          <a:xfrm>
            <a:off x="774038" y="4312475"/>
            <a:ext cx="164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pid:12391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8" name="Google Shape;488;p57"/>
          <p:cNvSpPr txBox="1"/>
          <p:nvPr>
            <p:ph idx="1" type="body"/>
          </p:nvPr>
        </p:nvSpPr>
        <p:spPr>
          <a:xfrm>
            <a:off x="4514550" y="3276725"/>
            <a:ext cx="164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</a:t>
            </a:r>
            <a:r>
              <a:rPr lang="en" sz="1900"/>
              <a:t>id:12395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(Hijo)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fork()</a:t>
            </a:r>
            <a:endParaRPr/>
          </a:p>
        </p:txBody>
      </p:sp>
      <p:sp>
        <p:nvSpPr>
          <p:cNvPr id="494" name="Google Shape;494;p58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Notas: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1- Padre e hijo son copias exactas.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2- despues de fork() ambos se ejecutan por separado.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3- la </a:t>
            </a:r>
            <a:r>
              <a:rPr lang="en" sz="1900"/>
              <a:t>única</a:t>
            </a:r>
            <a:r>
              <a:rPr lang="en" sz="1900"/>
              <a:t> forma de saber quien es quien es mediante su </a:t>
            </a:r>
            <a:r>
              <a:rPr b="1" lang="en" sz="1900"/>
              <a:t>pid</a:t>
            </a:r>
            <a:r>
              <a:rPr lang="en" sz="1900"/>
              <a:t>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4- el orden de </a:t>
            </a:r>
            <a:r>
              <a:rPr lang="en" sz="1900"/>
              <a:t>ejecución</a:t>
            </a:r>
            <a:r>
              <a:rPr lang="en" sz="1900"/>
              <a:t> de los procesos </a:t>
            </a:r>
            <a:r>
              <a:rPr lang="en" sz="1900"/>
              <a:t>después</a:t>
            </a:r>
            <a:r>
              <a:rPr lang="en" sz="1900"/>
              <a:t> del fork() no puede saberse.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fork()</a:t>
            </a:r>
            <a:endParaRPr/>
          </a:p>
        </p:txBody>
      </p:sp>
      <p:sp>
        <p:nvSpPr>
          <p:cNvPr id="500" name="Google Shape;500;p59"/>
          <p:cNvSpPr txBox="1"/>
          <p:nvPr>
            <p:ph idx="1" type="body"/>
          </p:nvPr>
        </p:nvSpPr>
        <p:spPr>
          <a:xfrm>
            <a:off x="727650" y="1357525"/>
            <a:ext cx="76887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pid = fork();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(pid == 0){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2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"child: exiting\n"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(pid &gt; 0){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2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"parent: child=%d\n"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pid);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2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"fork error\n"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0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fork()</a:t>
            </a:r>
            <a:endParaRPr/>
          </a:p>
        </p:txBody>
      </p:sp>
      <p:sp>
        <p:nvSpPr>
          <p:cNvPr id="506" name="Google Shape;506;p60"/>
          <p:cNvSpPr txBox="1"/>
          <p:nvPr>
            <p:ph idx="1" type="body"/>
          </p:nvPr>
        </p:nvSpPr>
        <p:spPr>
          <a:xfrm>
            <a:off x="727650" y="1357525"/>
            <a:ext cx="76887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pid = fork();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(pid == 0){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2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"child: exiting\n"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(pid &gt; 0){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2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"parent: child=%d\n"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pid);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2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"fork error\n"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cxnSp>
        <p:nvCxnSpPr>
          <p:cNvPr id="507" name="Google Shape;507;p60"/>
          <p:cNvCxnSpPr/>
          <p:nvPr/>
        </p:nvCxnSpPr>
        <p:spPr>
          <a:xfrm flipH="1" rot="10800000">
            <a:off x="5264150" y="1736000"/>
            <a:ext cx="682800" cy="3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60"/>
          <p:cNvCxnSpPr/>
          <p:nvPr/>
        </p:nvCxnSpPr>
        <p:spPr>
          <a:xfrm>
            <a:off x="5829100" y="3230875"/>
            <a:ext cx="282600" cy="7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60"/>
          <p:cNvSpPr txBox="1"/>
          <p:nvPr>
            <p:ph idx="1" type="body"/>
          </p:nvPr>
        </p:nvSpPr>
        <p:spPr>
          <a:xfrm>
            <a:off x="5998175" y="1264675"/>
            <a:ext cx="283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Solo lo ejecuta el hijo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0" name="Google Shape;510;p60"/>
          <p:cNvSpPr txBox="1"/>
          <p:nvPr>
            <p:ph idx="1" type="body"/>
          </p:nvPr>
        </p:nvSpPr>
        <p:spPr>
          <a:xfrm>
            <a:off x="6111700" y="4124175"/>
            <a:ext cx="283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Solo lo ejecuta el padre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1"/>
          <p:cNvSpPr txBox="1"/>
          <p:nvPr>
            <p:ph type="title"/>
          </p:nvPr>
        </p:nvSpPr>
        <p:spPr>
          <a:xfrm>
            <a:off x="729450" y="597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Creación de un Proceso:¿Que hace fork?:</a:t>
            </a:r>
            <a:endParaRPr/>
          </a:p>
        </p:txBody>
      </p:sp>
      <p:sp>
        <p:nvSpPr>
          <p:cNvPr id="516" name="Google Shape;516;p61"/>
          <p:cNvSpPr txBox="1"/>
          <p:nvPr>
            <p:ph idx="1" type="body"/>
          </p:nvPr>
        </p:nvSpPr>
        <p:spPr>
          <a:xfrm>
            <a:off x="807875" y="1326150"/>
            <a:ext cx="7688700" cy="3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Crea y asigna una nueva entrada en la </a:t>
            </a:r>
            <a:r>
              <a:rPr b="1" lang="en" sz="1725"/>
              <a:t>Process Table</a:t>
            </a:r>
            <a:r>
              <a:rPr lang="en" sz="1725"/>
              <a:t> para el nuevo proceso.</a:t>
            </a:r>
            <a:endParaRPr sz="1725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Asigna un número de ID único al proceso hijo (</a:t>
            </a:r>
            <a:r>
              <a:rPr b="1" lang="en" sz="1725"/>
              <a:t>pid</a:t>
            </a:r>
            <a:r>
              <a:rPr lang="en" sz="1725"/>
              <a:t>).</a:t>
            </a:r>
            <a:endParaRPr sz="1725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Crea una copia del proceso padre.</a:t>
            </a:r>
            <a:endParaRPr sz="1725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Realiza ciertas operaciones de I/O, abre stdin, stdout,stderr.</a:t>
            </a:r>
            <a:endParaRPr sz="1725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en" sz="1725"/>
              <a:t>Devuelve el número de ID del hijo al proceso padre, y un 0 al proceso hijo</a:t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7650" y="60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pasa cuando un programa se ejecuta?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1394750"/>
            <a:ext cx="76887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procesador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busca en la memoria la 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instrucción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ser ejecutada (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fetch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decodifica (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Finalmente la ejecuta (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fetch-decode-execute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375" y="3335750"/>
            <a:ext cx="2786301" cy="16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wait()</a:t>
            </a:r>
            <a:endParaRPr/>
          </a:p>
        </p:txBody>
      </p:sp>
      <p:sp>
        <p:nvSpPr>
          <p:cNvPr id="522" name="Google Shape;522;p62"/>
          <p:cNvSpPr txBox="1"/>
          <p:nvPr>
            <p:ph idx="1" type="body"/>
          </p:nvPr>
        </p:nvSpPr>
        <p:spPr>
          <a:xfrm>
            <a:off x="727650" y="13422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Esta system call se utiliza para </a:t>
            </a:r>
            <a:r>
              <a:rPr b="1" lang="en" sz="1900"/>
              <a:t>esperar un cambio de estado en un proceso hijo</a:t>
            </a:r>
            <a:r>
              <a:rPr lang="en" sz="1900"/>
              <a:t> del proceso que realiza la llamada, y obtener información sobre el proceso hijo cuyo estado ha cambiado.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 considera que un cambio de estado es:</a:t>
            </a:r>
            <a:endParaRPr sz="1900"/>
          </a:p>
          <a:p>
            <a:pPr indent="-3492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El hijo termina su ejecución</a:t>
            </a:r>
            <a:endParaRPr sz="1900"/>
          </a:p>
          <a:p>
            <a:pPr indent="-3492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El fue parado tras recibir  un signal</a:t>
            </a:r>
            <a:endParaRPr sz="1900"/>
          </a:p>
          <a:p>
            <a:pPr indent="-3492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El hijo </a:t>
            </a:r>
            <a:r>
              <a:rPr lang="en" sz="1900"/>
              <a:t>continúa</a:t>
            </a:r>
            <a:r>
              <a:rPr lang="en" sz="1900"/>
              <a:t> su ejecución tras haber recibido un signal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23" name="Google Shape;5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650" y="77178"/>
            <a:ext cx="1193375" cy="11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wait()</a:t>
            </a:r>
            <a:endParaRPr/>
          </a:p>
        </p:txBody>
      </p:sp>
      <p:sp>
        <p:nvSpPr>
          <p:cNvPr id="529" name="Google Shape;529;p63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#include &lt;sys/wait.h&gt;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pid_t wait(int *_Nullable wstatus);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wait() retorna el pid del proceso que </a:t>
            </a:r>
            <a:r>
              <a:rPr lang="en" sz="1900"/>
              <a:t>sufrió</a:t>
            </a:r>
            <a:r>
              <a:rPr lang="en" sz="1900"/>
              <a:t> el cambio de estado. Y copia el estado de salida del proceso en </a:t>
            </a:r>
            <a:r>
              <a:rPr lang="en" sz="1900"/>
              <a:t>cuestión en la dirección </a:t>
            </a:r>
            <a:r>
              <a:rPr lang="en" sz="1900"/>
              <a:t>wstatus. 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Si no se desea info del estado se le pasa la direccion 0.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30" name="Google Shape;5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650" y="77178"/>
            <a:ext cx="1193375" cy="11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wait()</a:t>
            </a:r>
            <a:endParaRPr/>
          </a:p>
        </p:txBody>
      </p:sp>
      <p:sp>
        <p:nvSpPr>
          <p:cNvPr id="536" name="Google Shape;536;p64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#include &lt;sys/wait.h&gt;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pid_t wait(int *_Nullable wstatus);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wait() retorna el pid del proceso que sufrió el cambio de estado. Y copia el estado de salida del proceso en cuestión en la dirección wstatus. 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Si no se desea info del estado se le pasa la direccion 0.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Esta llamada es bloqueante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37" name="Google Shape;5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650" y="77178"/>
            <a:ext cx="1193375" cy="11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5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wait()</a:t>
            </a:r>
            <a:endParaRPr/>
          </a:p>
        </p:txBody>
      </p:sp>
      <p:sp>
        <p:nvSpPr>
          <p:cNvPr id="543" name="Google Shape;543;p65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pid = 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fork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(pid == 0){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"child: exiting\n"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exit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(0);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(pid &gt; 0){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"parent: child=%d\n"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pid);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pid = 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wait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*) 0);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"child %d is done\n"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pid);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"fork error\n"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544" name="Google Shape;5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650" y="77178"/>
            <a:ext cx="1193375" cy="11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getpid()</a:t>
            </a:r>
            <a:endParaRPr/>
          </a:p>
        </p:txBody>
      </p:sp>
      <p:sp>
        <p:nvSpPr>
          <p:cNvPr id="550" name="Google Shape;550;p66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#include &lt;unistd.h&gt;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pid_t getpid(void);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pid_t getppid(void);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Getpid(): devuelve el process id del proceso llamador.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getppid(): </a:t>
            </a:r>
            <a:r>
              <a:rPr lang="en" sz="1900"/>
              <a:t>devuelve</a:t>
            </a:r>
            <a:r>
              <a:rPr lang="en" sz="1900"/>
              <a:t> el process id del padre del proceso llamador.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7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exit()</a:t>
            </a:r>
            <a:endParaRPr/>
          </a:p>
        </p:txBody>
      </p:sp>
      <p:sp>
        <p:nvSpPr>
          <p:cNvPr id="556" name="Google Shape;556;p67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Generalmente un proceso tiene dos formas de terminar: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	La anormal: a través de recibir una señal cuya acción por defecto es terminar el programa.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	La normal: a través de invocar a la system call exit()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57" name="Google Shape;5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600" y="39200"/>
            <a:ext cx="1379100" cy="13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execve()</a:t>
            </a:r>
            <a:endParaRPr/>
          </a:p>
        </p:txBody>
      </p:sp>
      <p:sp>
        <p:nvSpPr>
          <p:cNvPr id="563" name="Google Shape;563;p68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Si unicamente tuvieramos las system calls fork() y wait(). Se </a:t>
            </a:r>
            <a:r>
              <a:rPr lang="en" sz="1900"/>
              <a:t>podrían</a:t>
            </a:r>
            <a:r>
              <a:rPr lang="en" sz="1900"/>
              <a:t> crear procesos que siempre son una copia exacta del padre .... </a:t>
            </a:r>
            <a:r>
              <a:rPr lang="en" sz="1900"/>
              <a:t>sería</a:t>
            </a:r>
            <a:r>
              <a:rPr lang="en" sz="1900"/>
              <a:t> un poco engorroso.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... y </a:t>
            </a:r>
            <a:r>
              <a:rPr lang="en" sz="1900"/>
              <a:t>qué</a:t>
            </a:r>
            <a:r>
              <a:rPr lang="en" sz="1900"/>
              <a:t> tal si pudiera cambiar el contenido del hijo...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9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execve()</a:t>
            </a:r>
            <a:endParaRPr/>
          </a:p>
        </p:txBody>
      </p:sp>
      <p:sp>
        <p:nvSpPr>
          <p:cNvPr id="569" name="Google Shape;569;p69"/>
          <p:cNvSpPr txBox="1"/>
          <p:nvPr>
            <p:ph idx="1" type="body"/>
          </p:nvPr>
        </p:nvSpPr>
        <p:spPr>
          <a:xfrm>
            <a:off x="727650" y="1218200"/>
            <a:ext cx="76887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#include &lt;unistd.h&gt;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int execve(const char *pathname, char *const _Nullable argv[],char *const _Nullable envp[]);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execve() ejecuta el programa al que hace referencia el nombre de pathname, con los argumentos que se le envían por argv[]. 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Esto hace que el programa que está ejecutando actualmente por el proceso llamador </a:t>
            </a:r>
            <a:r>
              <a:rPr b="1" lang="en" sz="1900"/>
              <a:t>sea reemplazado por un nuevo programa</a:t>
            </a:r>
            <a:r>
              <a:rPr lang="en" sz="1900"/>
              <a:t>, con una pila, un montón y segmentos de datos (inicializados y no inicializados) recién inicializados.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0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execve()</a:t>
            </a:r>
            <a:endParaRPr/>
          </a:p>
        </p:txBody>
      </p:sp>
      <p:sp>
        <p:nvSpPr>
          <p:cNvPr id="575" name="Google Shape;575;p70"/>
          <p:cNvSpPr txBox="1"/>
          <p:nvPr>
            <p:ph idx="1" type="body"/>
          </p:nvPr>
        </p:nvSpPr>
        <p:spPr>
          <a:xfrm>
            <a:off x="727650" y="1218200"/>
            <a:ext cx="76887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Ojo que no se crea ningún proceso solo se reemplaza 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Un programa en </a:t>
            </a:r>
            <a:r>
              <a:rPr lang="en" sz="1900"/>
              <a:t>ejecución</a:t>
            </a:r>
            <a:r>
              <a:rPr lang="en" sz="1900"/>
              <a:t> por otro.</a:t>
            </a:r>
            <a:endParaRPr sz="1900"/>
          </a:p>
        </p:txBody>
      </p:sp>
      <p:pic>
        <p:nvPicPr>
          <p:cNvPr id="576" name="Google Shape;5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50" y="2029750"/>
            <a:ext cx="1744900" cy="31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1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execve()</a:t>
            </a:r>
            <a:endParaRPr/>
          </a:p>
        </p:txBody>
      </p:sp>
      <p:sp>
        <p:nvSpPr>
          <p:cNvPr id="582" name="Google Shape;582;p71"/>
          <p:cNvSpPr txBox="1"/>
          <p:nvPr>
            <p:ph idx="1" type="body"/>
          </p:nvPr>
        </p:nvSpPr>
        <p:spPr>
          <a:xfrm>
            <a:off x="727650" y="1218200"/>
            <a:ext cx="76887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#include&lt;stdio.h&gt;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#include&lt;unistd.h&gt;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main (){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*argv[3];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argv[0] = 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"echo"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argv[1] = 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argv[2] = 0;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"este es un proceso cuyo pid es: %i \n"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,getpid());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"Ahora lo vamos a pisar y hacer que el mismo proceso\n"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"ejecute un programa perdiendo todo y sustituyendo \n"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printf(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"todo por el nuevo programa que se iniciara a ejecutar \n"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execve(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"/bin/echo"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argv, NULL);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printf(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"exec error\n"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printf(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"esto nunca se ejecuta\n"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532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 Von Neumann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1447525"/>
            <a:ext cx="28938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Básicamente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describimos una forma muy simple de la arquitectura de Von Neumann.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650" y="1009300"/>
            <a:ext cx="4143774" cy="4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275" y="3971675"/>
            <a:ext cx="898250" cy="1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2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execve()</a:t>
            </a:r>
            <a:endParaRPr/>
          </a:p>
        </p:txBody>
      </p:sp>
      <p:sp>
        <p:nvSpPr>
          <p:cNvPr id="588" name="Google Shape;588;p72"/>
          <p:cNvSpPr txBox="1"/>
          <p:nvPr>
            <p:ph idx="1" type="body"/>
          </p:nvPr>
        </p:nvSpPr>
        <p:spPr>
          <a:xfrm>
            <a:off x="727650" y="1218200"/>
            <a:ext cx="76887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 si lo combinamos con fork()...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89" name="Google Shape;5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986" y="1704675"/>
            <a:ext cx="3912025" cy="34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 txBox="1"/>
          <p:nvPr>
            <p:ph type="title"/>
          </p:nvPr>
        </p:nvSpPr>
        <p:spPr>
          <a:xfrm>
            <a:off x="567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execve()</a:t>
            </a:r>
            <a:endParaRPr/>
          </a:p>
        </p:txBody>
      </p:sp>
      <p:sp>
        <p:nvSpPr>
          <p:cNvPr id="595" name="Google Shape;595;p73"/>
          <p:cNvSpPr txBox="1"/>
          <p:nvPr>
            <p:ph idx="1" type="body"/>
          </p:nvPr>
        </p:nvSpPr>
        <p:spPr>
          <a:xfrm>
            <a:off x="315700" y="535200"/>
            <a:ext cx="76887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main (){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*argv[3];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pid = fork();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(pid == 0){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argv[0] = </a:t>
            </a:r>
            <a:r>
              <a:rPr lang="en" sz="12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"echo"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argv[1] = </a:t>
            </a:r>
            <a:r>
              <a:rPr lang="en" sz="12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yo soy el comando echo!!!"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argv[2] = 0;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	 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execve(</a:t>
            </a:r>
            <a:r>
              <a:rPr lang="en" sz="12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"/bin/echo"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argv, NULL);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printf(</a:t>
            </a:r>
            <a:r>
              <a:rPr lang="en" sz="12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"esto no debe ejecutarse\n"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}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(pid &gt; 0){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	 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printf(</a:t>
            </a:r>
            <a:r>
              <a:rPr lang="en" sz="12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"parent: child=%d\n"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pid);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pid = wait((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*) 0);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printf(</a:t>
            </a:r>
            <a:r>
              <a:rPr lang="en" sz="12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"child %d is done\n"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pid);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}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printf(</a:t>
            </a:r>
            <a:r>
              <a:rPr lang="en" sz="1200">
                <a:solidFill>
                  <a:srgbClr val="88888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"fork error\n"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}   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dup()</a:t>
            </a:r>
            <a:endParaRPr/>
          </a:p>
        </p:txBody>
      </p:sp>
      <p:sp>
        <p:nvSpPr>
          <p:cNvPr id="601" name="Google Shape;601;p74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#include &lt;unistd.h&gt;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 dup(int fildes);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 dup2(int fildes, int fildes2);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Estas System Calls duplican un file descriptor, el cual puede ser utilizado indiferentemente entre el y el duplicado.</a:t>
            </a:r>
            <a:endParaRPr sz="19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5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dup()</a:t>
            </a:r>
            <a:endParaRPr/>
          </a:p>
        </p:txBody>
      </p:sp>
      <p:sp>
        <p:nvSpPr>
          <p:cNvPr id="607" name="Google Shape;607;p75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#include &lt;unistd.h&gt;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int dup(int fildes);</a:t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dup() retorna un nuevo file descriptor que es copia del enviado como </a:t>
            </a:r>
            <a:r>
              <a:rPr lang="en" sz="1900"/>
              <a:t>parámetro</a:t>
            </a:r>
            <a:r>
              <a:rPr lang="en" sz="1900"/>
              <a:t>, </a:t>
            </a:r>
            <a:r>
              <a:rPr lang="en" sz="1900"/>
              <a:t>obteniendo el primer file descriptor libre que se encuentre en la </a:t>
            </a:r>
            <a:r>
              <a:rPr b="1" lang="en" sz="1900"/>
              <a:t>File Descriptor Table</a:t>
            </a:r>
            <a:r>
              <a:rPr lang="en" sz="1900"/>
              <a:t>.</a:t>
            </a:r>
            <a:endParaRPr sz="1900"/>
          </a:p>
        </p:txBody>
      </p:sp>
      <p:pic>
        <p:nvPicPr>
          <p:cNvPr id="608" name="Google Shape;6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963" y="3568500"/>
            <a:ext cx="49053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6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dup()</a:t>
            </a:r>
            <a:endParaRPr/>
          </a:p>
        </p:txBody>
      </p:sp>
      <p:sp>
        <p:nvSpPr>
          <p:cNvPr id="614" name="Google Shape;614;p7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615" name="Google Shape;615;p76"/>
          <p:cNvGraphicFramePr/>
          <p:nvPr/>
        </p:nvGraphicFramePr>
        <p:xfrm>
          <a:off x="551975" y="118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{F05DDD76-1B65-4C60-8E94-9A2991235D9A}</a:tableStyleId>
              </a:tblPr>
              <a:tblGrid>
                <a:gridCol w="7940075"/>
              </a:tblGrid>
              <a:tr h="284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CCCC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#include&lt;stdio.h&gt;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CCCCC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#include&lt;unistd.h&gt;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main (){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b="1"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dup_fd;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b="1"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msg1[]=</a:t>
                      </a:r>
                      <a:r>
                        <a:rPr lang="en" sz="1100">
                          <a:solidFill>
                            <a:srgbClr val="88888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"Se escribe en el stdout\n"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b="1"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msg3[]=</a:t>
                      </a:r>
                      <a:r>
                        <a:rPr lang="en" sz="1100">
                          <a:solidFill>
                            <a:srgbClr val="88888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"se escribe desde el file descriptor duplicado\n"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dup_fd=dup(1);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printf(</a:t>
                      </a:r>
                      <a:r>
                        <a:rPr lang="en" sz="1100">
                          <a:solidFill>
                            <a:srgbClr val="888888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"dup_fd: %i\n"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,dup_fd);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write(1,msg1,</a:t>
                      </a:r>
                      <a:r>
                        <a:rPr b="1"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sizeof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(msg1)-1);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write(dup_fd,msg3,</a:t>
                      </a:r>
                      <a:r>
                        <a:rPr b="1"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sizeof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(msg3)-1);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close(dup_fd);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write (1, msg1, </a:t>
                      </a:r>
                      <a:r>
                        <a:rPr b="1"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sizeof</a:t>
                      </a: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(msg1)-1);</a:t>
                      </a:r>
                      <a:b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7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dup()</a:t>
            </a:r>
            <a:endParaRPr/>
          </a:p>
        </p:txBody>
      </p:sp>
      <p:sp>
        <p:nvSpPr>
          <p:cNvPr id="621" name="Google Shape;621;p77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</a:t>
            </a:r>
            <a:endParaRPr sz="1900"/>
          </a:p>
        </p:txBody>
      </p:sp>
      <p:pic>
        <p:nvPicPr>
          <p:cNvPr id="622" name="Google Shape;6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624" y="1104638"/>
            <a:ext cx="4700225" cy="40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8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pipe()</a:t>
            </a:r>
            <a:endParaRPr/>
          </a:p>
        </p:txBody>
      </p:sp>
      <p:sp>
        <p:nvSpPr>
          <p:cNvPr id="628" name="Google Shape;628;p78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#include &lt;unistd.h&gt;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 pipe(int pipefd[2]);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Un pipe es un </a:t>
            </a:r>
            <a:r>
              <a:rPr b="1" lang="en" sz="1900"/>
              <a:t>pequeño buffer en el kernel</a:t>
            </a:r>
            <a:r>
              <a:rPr lang="en" sz="1900"/>
              <a:t> expuesto a los procesos como un par de files descriptors, uno para escritura y otro para lectura. Al escribir datos en el extremo el pipe hace que estos estén disponibles en el otro extremo para ser leídos.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ES UN CANAL UNIDIRECCIONAL!!!</a:t>
            </a:r>
            <a:endParaRPr b="1" sz="1900"/>
          </a:p>
        </p:txBody>
      </p:sp>
      <p:pic>
        <p:nvPicPr>
          <p:cNvPr id="629" name="Google Shape;62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550" y="90300"/>
            <a:ext cx="3015287" cy="10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9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pipe()</a:t>
            </a:r>
            <a:endParaRPr/>
          </a:p>
        </p:txBody>
      </p:sp>
      <p:sp>
        <p:nvSpPr>
          <p:cNvPr id="635" name="Google Shape;635;p79"/>
          <p:cNvSpPr txBox="1"/>
          <p:nvPr>
            <p:ph idx="1" type="body"/>
          </p:nvPr>
        </p:nvSpPr>
        <p:spPr>
          <a:xfrm>
            <a:off x="586400" y="2805225"/>
            <a:ext cx="15678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escribo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pipefd[1]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636" name="Google Shape;63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550" y="90300"/>
            <a:ext cx="3015287" cy="10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2571750"/>
            <a:ext cx="455295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9"/>
          <p:cNvSpPr txBox="1"/>
          <p:nvPr>
            <p:ph idx="1" type="body"/>
          </p:nvPr>
        </p:nvSpPr>
        <p:spPr>
          <a:xfrm>
            <a:off x="6989800" y="2805225"/>
            <a:ext cx="15678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leo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pipefd[0]</a:t>
            </a:r>
            <a:endParaRPr sz="1900"/>
          </a:p>
        </p:txBody>
      </p:sp>
      <p:sp>
        <p:nvSpPr>
          <p:cNvPr id="639" name="Google Shape;639;p79"/>
          <p:cNvSpPr txBox="1"/>
          <p:nvPr>
            <p:ph idx="1" type="body"/>
          </p:nvPr>
        </p:nvSpPr>
        <p:spPr>
          <a:xfrm>
            <a:off x="1091900" y="1462850"/>
            <a:ext cx="31599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 </a:t>
            </a:r>
            <a:r>
              <a:rPr lang="en" sz="1900"/>
              <a:t>pipefd[2]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640" name="Google Shape;640;p79"/>
          <p:cNvCxnSpPr/>
          <p:nvPr/>
        </p:nvCxnSpPr>
        <p:spPr>
          <a:xfrm flipH="1" rot="10800000">
            <a:off x="1440300" y="2521350"/>
            <a:ext cx="56937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0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pipe()</a:t>
            </a:r>
            <a:endParaRPr/>
          </a:p>
        </p:txBody>
      </p:sp>
      <p:pic>
        <p:nvPicPr>
          <p:cNvPr id="646" name="Google Shape;64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550" y="90300"/>
            <a:ext cx="3015287" cy="10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0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Puedo hacer que dos procesos compartan informacion.</a:t>
            </a:r>
            <a:endParaRPr b="1" sz="19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pipe()</a:t>
            </a:r>
            <a:endParaRPr/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1498063"/>
            <a:ext cx="39243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288475" y="1338600"/>
            <a:ext cx="8808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Eniac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" y="1858738"/>
            <a:ext cx="2637725" cy="14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75" y="166000"/>
            <a:ext cx="2637723" cy="111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047" y="1858738"/>
            <a:ext cx="1426005" cy="14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00" y="3519338"/>
            <a:ext cx="3295549" cy="13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0412" y="165997"/>
            <a:ext cx="1838875" cy="121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288475" y="3284775"/>
            <a:ext cx="1521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Manchester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57000" y="4683000"/>
            <a:ext cx="1521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1401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380400" y="3189300"/>
            <a:ext cx="1521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360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3273500" y="1338600"/>
            <a:ext cx="1521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7094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9025" y="3757716"/>
            <a:ext cx="3295550" cy="11626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7244825" y="4459825"/>
            <a:ext cx="1521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390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1700" y="152400"/>
            <a:ext cx="3690650" cy="28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5355900" y="3155663"/>
            <a:ext cx="15213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370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2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pipe()</a:t>
            </a:r>
            <a:endParaRPr/>
          </a:p>
        </p:txBody>
      </p:sp>
      <p:pic>
        <p:nvPicPr>
          <p:cNvPr id="659" name="Google Shape;6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1837775"/>
            <a:ext cx="43815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pipe()</a:t>
            </a:r>
            <a:endParaRPr/>
          </a:p>
        </p:txBody>
      </p:sp>
      <p:pic>
        <p:nvPicPr>
          <p:cNvPr id="665" name="Google Shape;6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075" y="1742025"/>
            <a:ext cx="43624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4"/>
          <p:cNvSpPr txBox="1"/>
          <p:nvPr>
            <p:ph type="title"/>
          </p:nvPr>
        </p:nvSpPr>
        <p:spPr>
          <a:xfrm>
            <a:off x="727650" y="53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 pipe()</a:t>
            </a:r>
            <a:endParaRPr/>
          </a:p>
        </p:txBody>
      </p:sp>
      <p:sp>
        <p:nvSpPr>
          <p:cNvPr id="671" name="Google Shape;671;p84"/>
          <p:cNvSpPr txBox="1"/>
          <p:nvPr>
            <p:ph idx="1" type="body"/>
          </p:nvPr>
        </p:nvSpPr>
        <p:spPr>
          <a:xfrm>
            <a:off x="727650" y="1357525"/>
            <a:ext cx="76887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p[2];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 *argv[2];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argv[0] = "wc";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argv[1] = 0;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pipe(p);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if(fork() == 0) {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close(0);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dup(p[0]);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close(p[0]);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close(p[1]);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exec("/bin/wc", argv);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 else {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close(p[0]);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write(p[1], "hello world\n", 12);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close(p[1]);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100"/>
          </a:p>
        </p:txBody>
      </p:sp>
      <p:pic>
        <p:nvPicPr>
          <p:cNvPr id="672" name="Google Shape;6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550" y="90300"/>
            <a:ext cx="3015287" cy="10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0" y="0"/>
            <a:ext cx="30000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12th Generation Intel® Core™ i9 Processors</a:t>
            </a:r>
            <a:endParaRPr b="1" sz="2300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175" y="97975"/>
            <a:ext cx="6780826" cy="472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179625" y="1740450"/>
            <a:ext cx="207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 </a:t>
            </a:r>
            <a:r>
              <a:rPr lang="en"/>
              <a:t>8 "Golden Cove" P-cores and 8 "Gracemont" E-cores. The E-cores are spread across two 4-core "E-core Clusters."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27650" y="565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Sistema Operativo?</a:t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727650" y="1431525"/>
            <a:ext cx="7688700" cy="27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El rol de un sistema operativo es el de compartir una computadora entre varios programas de forma tal de proveer un conjunto de servicios </a:t>
            </a:r>
            <a:r>
              <a:rPr lang="en" sz="2500"/>
              <a:t>útiles</a:t>
            </a:r>
            <a:r>
              <a:rPr lang="en" sz="2500"/>
              <a:t> de los que el hardware por </a:t>
            </a:r>
            <a:r>
              <a:rPr lang="en" sz="2500"/>
              <a:t>sí</a:t>
            </a:r>
            <a:r>
              <a:rPr lang="en" sz="2500"/>
              <a:t> mismo expone.</a:t>
            </a:r>
            <a:endParaRPr b="1"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